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sldIdLst>
    <p:sldId id="256" r:id="rId2"/>
    <p:sldId id="257" r:id="rId3"/>
    <p:sldId id="258" r:id="rId4"/>
    <p:sldId id="259" r:id="rId5"/>
    <p:sldId id="260" r:id="rId6"/>
    <p:sldId id="289" r:id="rId7"/>
    <p:sldId id="262" r:id="rId8"/>
    <p:sldId id="264" r:id="rId9"/>
    <p:sldId id="263" r:id="rId10"/>
    <p:sldId id="267" r:id="rId11"/>
    <p:sldId id="288" r:id="rId12"/>
    <p:sldId id="265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7" r:id="rId21"/>
    <p:sldId id="283" r:id="rId22"/>
    <p:sldId id="284" r:id="rId23"/>
    <p:sldId id="278" r:id="rId24"/>
    <p:sldId id="279" r:id="rId25"/>
    <p:sldId id="280" r:id="rId26"/>
    <p:sldId id="281" r:id="rId27"/>
    <p:sldId id="282" r:id="rId28"/>
    <p:sldId id="285" r:id="rId29"/>
    <p:sldId id="286" r:id="rId30"/>
    <p:sldId id="275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63" autoAdjust="0"/>
    <p:restoredTop sz="94607" autoAdjust="0"/>
  </p:normalViewPr>
  <p:slideViewPr>
    <p:cSldViewPr snapToGrid="0">
      <p:cViewPr varScale="1">
        <p:scale>
          <a:sx n="69" d="100"/>
          <a:sy n="69" d="100"/>
        </p:scale>
        <p:origin x="312" y="72"/>
      </p:cViewPr>
      <p:guideLst/>
    </p:cSldViewPr>
  </p:slideViewPr>
  <p:outlineViewPr>
    <p:cViewPr>
      <p:scale>
        <a:sx n="33" d="100"/>
        <a:sy n="33" d="100"/>
      </p:scale>
      <p:origin x="0" y="-670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jpg>
</file>

<file path=ppt/media/image11.png>
</file>

<file path=ppt/media/image12.png>
</file>

<file path=ppt/media/image13.jpg>
</file>

<file path=ppt/media/image14.jp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9876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202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677583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2146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124720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5197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6672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8970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197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5273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528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988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32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517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79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131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C30CDC-AFED-40CC-96C5-FD1DC6497CB4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130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hyperlink" Target="https://dominique120.github.io/2051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4D64E35-B40A-49C7-8455-A21BEBEA5179}"/>
              </a:ext>
            </a:extLst>
          </p:cNvPr>
          <p:cNvSpPr/>
          <p:nvPr/>
        </p:nvSpPr>
        <p:spPr>
          <a:xfrm>
            <a:off x="1674055" y="1212526"/>
            <a:ext cx="8868284" cy="73554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8D4B84-C365-4A37-80FE-C6DFC4B7AB13}"/>
              </a:ext>
            </a:extLst>
          </p:cNvPr>
          <p:cNvSpPr/>
          <p:nvPr/>
        </p:nvSpPr>
        <p:spPr>
          <a:xfrm>
            <a:off x="1674055" y="1992942"/>
            <a:ext cx="8868284" cy="331318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E04733-4D0D-4D2B-81AA-67D0F0997D28}"/>
              </a:ext>
            </a:extLst>
          </p:cNvPr>
          <p:cNvSpPr txBox="1"/>
          <p:nvPr/>
        </p:nvSpPr>
        <p:spPr>
          <a:xfrm>
            <a:off x="4425811" y="1287910"/>
            <a:ext cx="33403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Team</a:t>
            </a:r>
            <a:r>
              <a:rPr lang="es-PE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UW-</a:t>
            </a:r>
            <a:r>
              <a:rPr lang="es-PE" sz="3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Minds</a:t>
            </a:r>
            <a:endParaRPr lang="en-US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BE6926-9FE8-4699-B816-AD952455298F}"/>
              </a:ext>
            </a:extLst>
          </p:cNvPr>
          <p:cNvSpPr txBox="1"/>
          <p:nvPr/>
        </p:nvSpPr>
        <p:spPr>
          <a:xfrm>
            <a:off x="5486648" y="1948070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 descr="A picture containing dark&#10;&#10;Description automatically generated">
            <a:extLst>
              <a:ext uri="{FF2B5EF4-FFF2-40B4-BE49-F238E27FC236}">
                <a16:creationId xmlns:a16="http://schemas.microsoft.com/office/drawing/2014/main" id="{8CB02BC8-A0F0-41AD-AF44-8410DA572E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325" y="5501767"/>
            <a:ext cx="2139667" cy="1210458"/>
          </a:xfrm>
          <a:prstGeom prst="rect">
            <a:avLst/>
          </a:prstGeom>
        </p:spPr>
      </p:pic>
      <p:pic>
        <p:nvPicPr>
          <p:cNvPr id="10" name="Picture 9" descr="A picture containing holding, hand, table, white&#10;&#10;Description automatically generated">
            <a:extLst>
              <a:ext uri="{FF2B5EF4-FFF2-40B4-BE49-F238E27FC236}">
                <a16:creationId xmlns:a16="http://schemas.microsoft.com/office/drawing/2014/main" id="{8502F47E-E488-49D0-AEE0-273C1A5CAC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31" y="3000803"/>
            <a:ext cx="3923320" cy="38571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FE432DF-1833-44F0-B987-9813839CCA1A}"/>
              </a:ext>
            </a:extLst>
          </p:cNvPr>
          <p:cNvSpPr txBox="1"/>
          <p:nvPr/>
        </p:nvSpPr>
        <p:spPr>
          <a:xfrm>
            <a:off x="3841791" y="3411561"/>
            <a:ext cx="47920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200" b="1" dirty="0"/>
              <a:t>¿COMO TE MOVERÁS?</a:t>
            </a:r>
            <a:endParaRPr lang="en-US" sz="32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D84E78-22A5-4EC7-BF86-3B99A2F96F81}"/>
              </a:ext>
            </a:extLst>
          </p:cNvPr>
          <p:cNvSpPr txBox="1"/>
          <p:nvPr/>
        </p:nvSpPr>
        <p:spPr>
          <a:xfrm>
            <a:off x="4267448" y="3083723"/>
            <a:ext cx="8290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tu….</a:t>
            </a:r>
            <a:endParaRPr 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5EA03D-A4EB-408C-A59B-133A3358259C}"/>
              </a:ext>
            </a:extLst>
          </p:cNvPr>
          <p:cNvSpPr txBox="1"/>
          <p:nvPr/>
        </p:nvSpPr>
        <p:spPr>
          <a:xfrm rot="5400000">
            <a:off x="9724810" y="4389361"/>
            <a:ext cx="11861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000" b="1" i="1" dirty="0">
                <a:solidFill>
                  <a:schemeClr val="bg1"/>
                </a:solidFill>
              </a:rPr>
              <a:t>ESLOGAN</a:t>
            </a:r>
            <a:endParaRPr lang="en-US" sz="20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3574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22DC7-D48E-40A7-991C-662A6102E3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0589" y="2932414"/>
            <a:ext cx="5790821" cy="993172"/>
          </a:xfrm>
        </p:spPr>
        <p:txBody>
          <a:bodyPr/>
          <a:lstStyle/>
          <a:p>
            <a:r>
              <a:rPr lang="es-PE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Análisis Monetario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019CA-32BF-4281-88B8-AE5A2FE4F70C}"/>
              </a:ext>
            </a:extLst>
          </p:cNvPr>
          <p:cNvSpPr txBox="1"/>
          <p:nvPr/>
        </p:nvSpPr>
        <p:spPr>
          <a:xfrm>
            <a:off x="5344833" y="1526039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picture containing dark&#10;&#10;Description automatically generated">
            <a:extLst>
              <a:ext uri="{FF2B5EF4-FFF2-40B4-BE49-F238E27FC236}">
                <a16:creationId xmlns:a16="http://schemas.microsoft.com/office/drawing/2014/main" id="{7ECFD139-3043-4307-945C-8B76974AD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325" y="5501767"/>
            <a:ext cx="2139667" cy="1210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533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39C496D-C719-449E-AE70-AB5FC0295EB5}"/>
              </a:ext>
            </a:extLst>
          </p:cNvPr>
          <p:cNvSpPr txBox="1"/>
          <p:nvPr/>
        </p:nvSpPr>
        <p:spPr>
          <a:xfrm>
            <a:off x="3710352" y="1264998"/>
            <a:ext cx="47712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88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COSTOS</a:t>
            </a:r>
            <a:endParaRPr lang="en-US" sz="8800" b="1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DD820D-99C6-454F-9379-1F3E7F07EDA7}"/>
              </a:ext>
            </a:extLst>
          </p:cNvPr>
          <p:cNvSpPr txBox="1"/>
          <p:nvPr/>
        </p:nvSpPr>
        <p:spPr>
          <a:xfrm>
            <a:off x="10689666" y="6088559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CE15E67-8AF1-46B7-8237-E47DEB1EE5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2245" y="2968283"/>
            <a:ext cx="5047506" cy="312027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3996556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3F6E2CA-D9EA-4ED5-A888-B66224CCFDF1}"/>
              </a:ext>
            </a:extLst>
          </p:cNvPr>
          <p:cNvSpPr/>
          <p:nvPr/>
        </p:nvSpPr>
        <p:spPr>
          <a:xfrm>
            <a:off x="1477108" y="1463040"/>
            <a:ext cx="9076592" cy="52613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397AB2-AE53-4C3B-B68E-63DD924C9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013" y="652246"/>
            <a:ext cx="8911687" cy="670118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Costos Fase 1: Desarrollo y Pruebas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74E71-0157-4AD8-9026-B4A944FA66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1702191"/>
            <a:ext cx="8915400" cy="489555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s-PE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Costos de Desarrollo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PE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 la aplicación móvil</a:t>
            </a:r>
          </a:p>
          <a:p>
            <a:pPr marL="914400" lvl="2" indent="0">
              <a:buNone/>
            </a:pPr>
            <a:r>
              <a:rPr lang="es-PE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iOS</a:t>
            </a:r>
          </a:p>
          <a:p>
            <a:pPr marL="914400" lvl="2" indent="0">
              <a:buNone/>
            </a:pPr>
            <a:r>
              <a:rPr lang="es-PE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Android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PE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Del servicio balanceador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PE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Costos de Soporte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PE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Backend:</a:t>
            </a:r>
          </a:p>
          <a:p>
            <a:pPr marL="914400" lvl="2" indent="0">
              <a:buNone/>
            </a:pPr>
            <a:r>
              <a:rPr lang="es-PE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Infraestructura de soporte(servidores, uso de API, licencias, </a:t>
            </a:r>
            <a:r>
              <a:rPr lang="es-PE" sz="2000" b="1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etc</a:t>
            </a:r>
            <a:r>
              <a:rPr lang="es-PE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PE" sz="2000" b="1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Frontend</a:t>
            </a:r>
            <a:r>
              <a:rPr lang="es-PE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914400" lvl="2" indent="0">
              <a:buNone/>
            </a:pPr>
            <a:r>
              <a:rPr lang="es-PE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Mantenimiento de la aplicación</a:t>
            </a:r>
          </a:p>
          <a:p>
            <a:pPr marL="914400" lvl="2" indent="0">
              <a:buNone/>
            </a:pPr>
            <a:r>
              <a:rPr lang="es-PE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Actualizaciones con arreglos y nuevas funciones</a:t>
            </a:r>
          </a:p>
          <a:p>
            <a:pPr marL="914400" lvl="2" indent="0">
              <a:buNone/>
            </a:pPr>
            <a:endParaRPr lang="es-PE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endParaRPr lang="es-PE" dirty="0"/>
          </a:p>
          <a:p>
            <a:pPr lvl="1"/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79219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654C501-E8BA-4541-B390-0237740786AB}"/>
              </a:ext>
            </a:extLst>
          </p:cNvPr>
          <p:cNvSpPr/>
          <p:nvPr/>
        </p:nvSpPr>
        <p:spPr>
          <a:xfrm>
            <a:off x="1634197" y="1800665"/>
            <a:ext cx="8924779" cy="42234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B96301-C942-4C84-86D9-C31810730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4197" y="636909"/>
            <a:ext cx="7720818" cy="643251"/>
          </a:xfrm>
        </p:spPr>
        <p:txBody>
          <a:bodyPr/>
          <a:lstStyle/>
          <a:p>
            <a:r>
              <a:rPr lang="es-PE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Costos Fase 2: Adopción por las masas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DDCCF-057A-47F3-9260-16D51CEB7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0735" y="1955409"/>
            <a:ext cx="8777068" cy="406873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s-PE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Costos de Publicidad</a:t>
            </a:r>
          </a:p>
          <a:p>
            <a:pPr marL="457200" lvl="1" indent="0">
              <a:buNone/>
            </a:pPr>
            <a:r>
              <a:rPr lang="es-PE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Comerciales, </a:t>
            </a:r>
            <a:r>
              <a:rPr lang="es-PE" sz="2400" b="1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etc</a:t>
            </a:r>
            <a:endParaRPr lang="es-PE" sz="24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s-PE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Costos de Soporte Técnico</a:t>
            </a:r>
          </a:p>
          <a:p>
            <a:pPr marL="457200" lvl="1" indent="0">
              <a:buNone/>
            </a:pPr>
            <a:r>
              <a:rPr lang="es-PE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Soporte a usuarios.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PE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Costos de Mejora Continua</a:t>
            </a:r>
          </a:p>
          <a:p>
            <a:pPr marL="457200" lvl="1" indent="0">
              <a:buNone/>
            </a:pPr>
            <a:r>
              <a:rPr lang="es-PE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Actualizaciones de la aplicación.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PE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Costos de Backend</a:t>
            </a:r>
          </a:p>
          <a:p>
            <a:pPr marL="457200" lvl="1" indent="0">
              <a:buNone/>
            </a:pPr>
            <a:r>
              <a:rPr lang="es-PE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Escalabilidad de la infraestructura de soporte(servidores, </a:t>
            </a:r>
            <a:r>
              <a:rPr lang="es-PE" sz="2400" b="1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etc</a:t>
            </a:r>
            <a:r>
              <a:rPr lang="es-PE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34024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95D6342-299A-467F-A6C4-8442568E2D04}"/>
              </a:ext>
            </a:extLst>
          </p:cNvPr>
          <p:cNvSpPr/>
          <p:nvPr/>
        </p:nvSpPr>
        <p:spPr>
          <a:xfrm>
            <a:off x="838200" y="1842868"/>
            <a:ext cx="10641037" cy="37873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2237FA-87FC-4499-88B7-B7BA4CB60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636270"/>
            <a:ext cx="6834554" cy="883041"/>
          </a:xfrm>
        </p:spPr>
        <p:txBody>
          <a:bodyPr/>
          <a:lstStyle/>
          <a:p>
            <a:r>
              <a:rPr lang="es-PE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Detalles de costos 1.1: Desarrollo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F7E2EF-0166-460D-8DC6-E6AE0A3CD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61833"/>
            <a:ext cx="10515600" cy="3787384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s-PE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Desarrollo de una aplicación móvil iOS con un mapa y funcionalidad esencial-&gt; 230 horas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PE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Desarrollo de una aplicación móvil Android con un mapa y funcionalidad esencial -&gt; 300 horas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PE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Desarrollo del servicio de gestión y manejo del trafico(balanceador) con la funcionalidad mínima requerida -&gt; 500 horas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PE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Salario promedio de un desarrollador en Lima: S./ 3500 -&gt; ~S./ 22/</a:t>
            </a:r>
            <a:r>
              <a:rPr lang="es-PE" sz="2400" b="1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hr</a:t>
            </a:r>
            <a:endParaRPr lang="es-PE" sz="24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s-PE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1030 horas para el desarrollo -&gt; costo total = S./ 22660.00</a:t>
            </a:r>
          </a:p>
          <a:p>
            <a:pPr marL="0" indent="0">
              <a:buNone/>
            </a:pP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7396155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4F21451-5A84-4ED6-9886-E2ACFF691C3C}"/>
              </a:ext>
            </a:extLst>
          </p:cNvPr>
          <p:cNvSpPr/>
          <p:nvPr/>
        </p:nvSpPr>
        <p:spPr>
          <a:xfrm>
            <a:off x="977705" y="1842868"/>
            <a:ext cx="10515599" cy="42142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74DD9E-E35E-4699-B118-1519AEE86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058" y="646160"/>
            <a:ext cx="6814625" cy="957557"/>
          </a:xfrm>
        </p:spPr>
        <p:txBody>
          <a:bodyPr/>
          <a:lstStyle/>
          <a:p>
            <a:r>
              <a:rPr lang="es-PE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Detalles de Costos 1.2: Soporte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AE23F-4705-4337-B432-452EBA1C41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3621" y="1985791"/>
            <a:ext cx="10515600" cy="407130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PE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Infraestructura de soporte:</a:t>
            </a:r>
          </a:p>
          <a:p>
            <a:pPr marL="457200" lvl="1" indent="0">
              <a:buNone/>
            </a:pPr>
            <a:r>
              <a:rPr lang="es-PE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Servidores -&gt; Amazon Web Services: $600 por mes</a:t>
            </a:r>
          </a:p>
          <a:p>
            <a:pPr marL="457200" lvl="1" indent="0">
              <a:buNone/>
            </a:pPr>
            <a:r>
              <a:rPr lang="es-PE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API de Google Maps -&gt; 250 000 visitas mensuales: $1500 por mes</a:t>
            </a:r>
          </a:p>
          <a:p>
            <a:pPr marL="0" indent="0">
              <a:buNone/>
            </a:pPr>
            <a:r>
              <a:rPr lang="es-PE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Mantenimiento:</a:t>
            </a:r>
          </a:p>
          <a:p>
            <a:pPr marL="457200" lvl="1" indent="0">
              <a:buNone/>
            </a:pPr>
            <a:r>
              <a:rPr lang="es-PE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$1500 -&gt; salario del desarrollador encargado</a:t>
            </a:r>
          </a:p>
          <a:p>
            <a:pPr marL="457200" lvl="1" indent="0">
              <a:buNone/>
            </a:pPr>
            <a:endParaRPr lang="es-PE"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Total con reservas 25%: $4500 por mes</a:t>
            </a:r>
          </a:p>
        </p:txBody>
      </p:sp>
    </p:spTree>
    <p:extLst>
      <p:ext uri="{BB962C8B-B14F-4D97-AF65-F5344CB8AC3E}">
        <p14:creationId xmlns:p14="http://schemas.microsoft.com/office/powerpoint/2010/main" val="12865432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3500802-08B6-4EDC-B273-709353C51C71}"/>
              </a:ext>
            </a:extLst>
          </p:cNvPr>
          <p:cNvSpPr/>
          <p:nvPr/>
        </p:nvSpPr>
        <p:spPr>
          <a:xfrm>
            <a:off x="1105487" y="1983545"/>
            <a:ext cx="8995116" cy="313709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BF6471-DBF3-47F2-BB1A-22B9D1AA5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059" y="637148"/>
            <a:ext cx="8249529" cy="839959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Detalles de Costos 2.1: Adopción Masiva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11FAA-4661-4687-BE9C-FCE201C55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5487" y="2141940"/>
            <a:ext cx="10515600" cy="2574120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Comercial Profesional:</a:t>
            </a:r>
          </a:p>
          <a:p>
            <a:pPr marL="457200" lvl="1" indent="0">
              <a:buNone/>
            </a:pP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Producción: $15 000 </a:t>
            </a:r>
          </a:p>
          <a:p>
            <a:pPr marL="457200" lvl="1" indent="0">
              <a:buNone/>
            </a:pP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Aparición en TV: $3500 x 3veces al día x 7 días = $73500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Salario de personal de soporte(correo electrónico)</a:t>
            </a:r>
          </a:p>
          <a:p>
            <a:pPr marL="457200" lvl="1" indent="0">
              <a:buNone/>
            </a:pP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$1200 x 2 = $2400 por mes</a:t>
            </a: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4809882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F6FAD6-39C2-4C06-9F5A-6E5A5B12F8E8}"/>
              </a:ext>
            </a:extLst>
          </p:cNvPr>
          <p:cNvSpPr/>
          <p:nvPr/>
        </p:nvSpPr>
        <p:spPr>
          <a:xfrm>
            <a:off x="1139483" y="1730326"/>
            <a:ext cx="10621108" cy="450864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F28AD0-2863-4E89-A1E6-001F4667F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2509" y="619027"/>
            <a:ext cx="8966982" cy="759608"/>
          </a:xfrm>
        </p:spPr>
        <p:txBody>
          <a:bodyPr/>
          <a:lstStyle/>
          <a:p>
            <a:r>
              <a:rPr lang="es-PE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Costos Totales (hasta el fin del primer mes)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29338-D210-4B7E-A5CA-71EAA36D8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9893" y="1775777"/>
            <a:ext cx="1051560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s-PE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Desarrollo(Incluye r. contingencia): S./ 27 000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PE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Soporte de Infraestructura: $4500 -&gt; S./ 15 075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PE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Publicidad: S./ 25 000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PE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Soporte Técnico: $2400 -&gt; S./ 8200</a:t>
            </a:r>
          </a:p>
          <a:p>
            <a:pPr marL="0" indent="0">
              <a:buNone/>
            </a:pPr>
            <a:endParaRPr lang="es-PE"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Costo total hasta el fin del primer mes de implementación:</a:t>
            </a:r>
          </a:p>
          <a:p>
            <a:pPr marL="0" indent="0">
              <a:buNone/>
            </a:pP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S./ 75 275.00</a:t>
            </a:r>
          </a:p>
          <a:p>
            <a:endParaRPr lang="es-PE" dirty="0"/>
          </a:p>
          <a:p>
            <a:endParaRPr lang="es-PE" dirty="0"/>
          </a:p>
          <a:p>
            <a:endParaRPr lang="es-PE" dirty="0"/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4514675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91D8A14-8DEB-490A-B721-EB7CC3D7F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2201" y="2295525"/>
            <a:ext cx="5287596" cy="1133475"/>
          </a:xfrm>
        </p:spPr>
        <p:txBody>
          <a:bodyPr>
            <a:noAutofit/>
          </a:bodyPr>
          <a:lstStyle/>
          <a:p>
            <a:r>
              <a:rPr lang="es-PE" sz="8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Ganancias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F14AC6-2846-43D1-A6AD-C766CAD43E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108" y="3429000"/>
            <a:ext cx="3829783" cy="260425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53D7E6-D36F-4167-BA58-557ABA9F267C}"/>
              </a:ext>
            </a:extLst>
          </p:cNvPr>
          <p:cNvSpPr txBox="1"/>
          <p:nvPr/>
        </p:nvSpPr>
        <p:spPr>
          <a:xfrm>
            <a:off x="10689666" y="6088559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38069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88B5884-C852-4470-8859-F2389A02EF79}"/>
              </a:ext>
            </a:extLst>
          </p:cNvPr>
          <p:cNvSpPr/>
          <p:nvPr/>
        </p:nvSpPr>
        <p:spPr>
          <a:xfrm>
            <a:off x="838200" y="2321169"/>
            <a:ext cx="10515600" cy="21216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01592D-99FE-44BA-8288-73EDC0923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7856" y="660468"/>
            <a:ext cx="6322255" cy="675964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Ganancias utilizando anuncios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0D562-3ED6-4FE1-839B-55CF36973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212160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s-PE" sz="32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Utilizando anuncios se puede generar la cantidad necesaria para mantener la infraestructura de soporte anterior y recuperar la inversión inicial.</a:t>
            </a:r>
          </a:p>
        </p:txBody>
      </p:sp>
    </p:spTree>
    <p:extLst>
      <p:ext uri="{BB962C8B-B14F-4D97-AF65-F5344CB8AC3E}">
        <p14:creationId xmlns:p14="http://schemas.microsoft.com/office/powerpoint/2010/main" val="3184415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13BF3E-512B-4E93-BD81-BF9DDF3A7C0A}"/>
              </a:ext>
            </a:extLst>
          </p:cNvPr>
          <p:cNvSpPr/>
          <p:nvPr/>
        </p:nvSpPr>
        <p:spPr>
          <a:xfrm>
            <a:off x="801858" y="1702191"/>
            <a:ext cx="3663678" cy="52322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5EA5013-B5BD-4D61-9222-ECBAED4A5650}"/>
              </a:ext>
            </a:extLst>
          </p:cNvPr>
          <p:cNvSpPr/>
          <p:nvPr/>
        </p:nvSpPr>
        <p:spPr>
          <a:xfrm>
            <a:off x="801858" y="2367064"/>
            <a:ext cx="3663678" cy="260897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man, sitting, table, people&#10;&#10;Description automatically generated">
            <a:extLst>
              <a:ext uri="{FF2B5EF4-FFF2-40B4-BE49-F238E27FC236}">
                <a16:creationId xmlns:a16="http://schemas.microsoft.com/office/drawing/2014/main" id="{2D163CA3-F3E4-4E54-B56C-FF408DA331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000" y="1031614"/>
            <a:ext cx="7496000" cy="4004211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2D57D5B6-1666-4D39-B780-9C87EE876C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792" y="5155666"/>
            <a:ext cx="941592" cy="941592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374BEDEA-FF76-463F-9AF1-2B85BCD094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408" y="5155666"/>
            <a:ext cx="941592" cy="94159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5AE2D4A-13C8-49F3-988F-5823F356F5EE}"/>
              </a:ext>
            </a:extLst>
          </p:cNvPr>
          <p:cNvSpPr txBox="1"/>
          <p:nvPr/>
        </p:nvSpPr>
        <p:spPr>
          <a:xfrm>
            <a:off x="1209821" y="1702191"/>
            <a:ext cx="27975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INTEGRANTES</a:t>
            </a:r>
            <a:endParaRPr 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66B596-77E1-482A-9036-F205B9E6317B}"/>
              </a:ext>
            </a:extLst>
          </p:cNvPr>
          <p:cNvSpPr txBox="1"/>
          <p:nvPr/>
        </p:nvSpPr>
        <p:spPr>
          <a:xfrm>
            <a:off x="940904" y="2703443"/>
            <a:ext cx="291086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Dominique </a:t>
            </a:r>
            <a:r>
              <a:rPr lang="es-PE" b="1" dirty="0" err="1"/>
              <a:t>Verellen</a:t>
            </a:r>
            <a:r>
              <a:rPr lang="es-PE" b="1" dirty="0"/>
              <a:t> Valdez</a:t>
            </a:r>
          </a:p>
          <a:p>
            <a:r>
              <a:rPr lang="es-PE" b="1" dirty="0"/>
              <a:t>Luis Daniel Vásquez Gómez</a:t>
            </a:r>
          </a:p>
          <a:p>
            <a:r>
              <a:rPr lang="es-PE" b="1" dirty="0"/>
              <a:t>Vanessa López </a:t>
            </a:r>
            <a:r>
              <a:rPr lang="es-PE" b="1" dirty="0" err="1"/>
              <a:t>López</a:t>
            </a:r>
            <a:endParaRPr lang="es-PE" b="1" dirty="0"/>
          </a:p>
          <a:p>
            <a:r>
              <a:rPr lang="es-PE" b="1" dirty="0" err="1"/>
              <a:t>Fatme</a:t>
            </a:r>
            <a:r>
              <a:rPr lang="es-PE" b="1" dirty="0"/>
              <a:t> Kori Capcha Espinoza</a:t>
            </a:r>
            <a:endParaRPr lang="en-US" b="1" dirty="0"/>
          </a:p>
          <a:p>
            <a:r>
              <a:rPr lang="es-PE" b="1" dirty="0"/>
              <a:t>Juan Manuel Borja Mendoza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5500BA-3385-442E-BA67-9281D7CB5E4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1236" b="87266" l="53053" r="96632">
                        <a14:foregroundMark x1="71263" y1="41011" x2="71263" y2="41011"/>
                        <a14:foregroundMark x1="72947" y1="29213" x2="64947" y2="30337"/>
                        <a14:foregroundMark x1="64947" y1="30337" x2="60842" y2="37828"/>
                        <a14:foregroundMark x1="60842" y1="37828" x2="60526" y2="50375"/>
                        <a14:foregroundMark x1="60526" y1="50375" x2="64526" y2="72285"/>
                        <a14:foregroundMark x1="64526" y1="72285" x2="62632" y2="58989"/>
                        <a14:foregroundMark x1="62632" y1="58989" x2="64947" y2="47566"/>
                        <a14:foregroundMark x1="64947" y1="47566" x2="64842" y2="37640"/>
                        <a14:foregroundMark x1="64842" y1="37640" x2="63368" y2="43446"/>
                        <a14:foregroundMark x1="64947" y1="22097" x2="59263" y2="23221"/>
                        <a14:foregroundMark x1="59263" y1="23221" x2="56000" y2="41948"/>
                        <a14:foregroundMark x1="56000" y1="41948" x2="56211" y2="73221"/>
                        <a14:foregroundMark x1="56211" y1="73221" x2="61368" y2="80150"/>
                        <a14:foregroundMark x1="61368" y1="80150" x2="67895" y2="81273"/>
                        <a14:foregroundMark x1="67895" y1="81273" x2="72526" y2="75843"/>
                        <a14:foregroundMark x1="72526" y1="75843" x2="76316" y2="66479"/>
                        <a14:foregroundMark x1="76316" y1="66479" x2="74316" y2="62360"/>
                        <a14:foregroundMark x1="77684" y1="20787" x2="82526" y2="16292"/>
                        <a14:foregroundMark x1="82526" y1="16292" x2="87895" y2="14607"/>
                        <a14:foregroundMark x1="87895" y1="14607" x2="93053" y2="17228"/>
                        <a14:foregroundMark x1="93053" y1="17228" x2="93895" y2="27341"/>
                        <a14:foregroundMark x1="93895" y1="27341" x2="92211" y2="36891"/>
                        <a14:foregroundMark x1="92211" y1="36891" x2="86842" y2="38764"/>
                        <a14:foregroundMark x1="86842" y1="38764" x2="91263" y2="44007"/>
                        <a14:foregroundMark x1="91263" y1="44007" x2="91474" y2="54682"/>
                        <a14:foregroundMark x1="91474" y1="54682" x2="86842" y2="60112"/>
                        <a14:foregroundMark x1="86842" y1="60112" x2="85053" y2="69101"/>
                        <a14:foregroundMark x1="85053" y1="69101" x2="85053" y2="78652"/>
                        <a14:foregroundMark x1="85053" y1="78652" x2="88842" y2="85206"/>
                        <a14:foregroundMark x1="88842" y1="85206" x2="94105" y2="85768"/>
                        <a14:foregroundMark x1="94105" y1="85768" x2="95474" y2="76217"/>
                        <a14:foregroundMark x1="95474" y1="76217" x2="96105" y2="18352"/>
                        <a14:foregroundMark x1="96105" y1="18352" x2="91895" y2="11610"/>
                        <a14:foregroundMark x1="91895" y1="11610" x2="58105" y2="11423"/>
                        <a14:foregroundMark x1="58105" y1="11423" x2="57789" y2="11985"/>
                        <a14:foregroundMark x1="53263" y1="12172" x2="53053" y2="25468"/>
                        <a14:foregroundMark x1="53684" y1="87453" x2="59158" y2="86891"/>
                        <a14:foregroundMark x1="59158" y1="86891" x2="67368" y2="87266"/>
                        <a14:foregroundMark x1="96105" y1="85581" x2="96632" y2="56367"/>
                        <a14:foregroundMark x1="96632" y1="56367" x2="96632" y2="561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092" t="6391" r="1204" b="7607"/>
          <a:stretch/>
        </p:blipFill>
        <p:spPr>
          <a:xfrm>
            <a:off x="7587176" y="5155666"/>
            <a:ext cx="941592" cy="95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9256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9A2AE95-CD53-4A0B-BA23-527E3E03F53A}"/>
              </a:ext>
            </a:extLst>
          </p:cNvPr>
          <p:cNvSpPr/>
          <p:nvPr/>
        </p:nvSpPr>
        <p:spPr>
          <a:xfrm>
            <a:off x="618978" y="1716258"/>
            <a:ext cx="11028882" cy="435133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B2EB7-2ABF-4FD3-A935-8E85179C4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9259" y="681037"/>
            <a:ext cx="9347272" cy="675884"/>
          </a:xfrm>
        </p:spPr>
        <p:txBody>
          <a:bodyPr/>
          <a:lstStyle/>
          <a:p>
            <a:r>
              <a:rPr lang="es-PE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Teoría: Como calcular ganancias con anuncios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D71AFDB-5F80-4766-BC57-9786E1B325F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28454" y="1825625"/>
                <a:ext cx="11028882" cy="4351338"/>
              </a:xfrm>
            </p:spPr>
            <p:txBody>
              <a:bodyPr>
                <a:normAutofit/>
              </a:bodyPr>
              <a:lstStyle/>
              <a:p>
                <a:pPr>
                  <a:buFont typeface="Wingdings" panose="05000000000000000000" pitchFamily="2" charset="2"/>
                  <a:buChar char="Ø"/>
                </a:pPr>
                <a:r>
                  <a:rPr lang="es-PE" sz="24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Fórmula general:</a:t>
                </a:r>
              </a:p>
              <a:p>
                <a:pPr marL="0" indent="0">
                  <a:buNone/>
                </a:pPr>
                <a:endParaRPr lang="es-PE" b="1" i="1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𝑮𝒂𝒏𝒂𝒏𝒄𝒊𝒂𝒔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𝑰𝒎𝒑𝒓𝒆𝒔𝒊𝒐𝒏𝒆𝒔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×</m:t>
                      </m:r>
                      <m:r>
                        <a:rPr lang="en-US" sz="28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𝒆𝑪𝑷𝑴</m:t>
                      </m:r>
                    </m:oMath>
                  </m:oMathPara>
                </a14:m>
                <a:endParaRPr lang="es-PE" sz="2800" b="1" i="1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endParaRPr lang="es-PE" dirty="0">
                  <a:solidFill>
                    <a:schemeClr val="tx1"/>
                  </a:solidFill>
                </a:endParaRP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es-PE" sz="24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Un estudio de Stanford indico que el 90% de los usuarios instalan una aplicación y la eliminan luego de 5 minutos.</a:t>
                </a: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es-PE" sz="24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Solo el 80% de estos tienen una conexión a internet.</a:t>
                </a: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es-PE" sz="24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Se cuenta una </a:t>
                </a:r>
                <a:r>
                  <a:rPr lang="es-PE" sz="2400" b="1" i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“impresión” </a:t>
                </a:r>
                <a:r>
                  <a:rPr lang="es-PE" sz="24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cuando el anuncio es visible por 30 segundos.</a:t>
                </a: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es-PE" sz="24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Entonces, 2 </a:t>
                </a:r>
                <a:r>
                  <a:rPr lang="es-PE" sz="2400" b="1" i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impresiones</a:t>
                </a:r>
                <a:r>
                  <a:rPr lang="es-PE" sz="24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por minuto.</a:t>
                </a:r>
              </a:p>
              <a:p>
                <a:endParaRPr lang="es-P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D71AFDB-5F80-4766-BC57-9786E1B325F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28454" y="1825625"/>
                <a:ext cx="11028882" cy="4351338"/>
              </a:xfrm>
              <a:blipFill>
                <a:blip r:embed="rId2"/>
                <a:stretch>
                  <a:fillRect l="-718" t="-11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151906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C5F44BF-B630-4C42-9AA5-6A11106E4FFB}"/>
              </a:ext>
            </a:extLst>
          </p:cNvPr>
          <p:cNvSpPr/>
          <p:nvPr/>
        </p:nvSpPr>
        <p:spPr>
          <a:xfrm>
            <a:off x="675249" y="1645920"/>
            <a:ext cx="10072468" cy="46672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25D318-5447-4660-800F-5BB183A17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4458" y="652245"/>
            <a:ext cx="5186509" cy="656050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Cálculo de impresiones: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9D97C-57EF-4B66-BC25-5DE15CC8C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s-PE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30 segundos por impresión -&gt; 2 por minuto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PE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 impresiones por minuto x 5 minutos = 10 impresiones por usuario</a:t>
            </a:r>
          </a:p>
          <a:p>
            <a:pPr marL="0" indent="0">
              <a:buNone/>
            </a:pPr>
            <a:endParaRPr lang="es-PE" sz="24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s-PE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Meta: 250 000 usuarios:</a:t>
            </a:r>
          </a:p>
          <a:p>
            <a:pPr marL="0" indent="0">
              <a:buNone/>
            </a:pPr>
            <a:r>
              <a:rPr lang="es-PE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250 000 x 90% = 225 000</a:t>
            </a:r>
          </a:p>
          <a:p>
            <a:pPr marL="0" indent="0">
              <a:buNone/>
            </a:pPr>
            <a:r>
              <a:rPr lang="es-PE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225 000 x 80% = 180 000</a:t>
            </a:r>
          </a:p>
          <a:p>
            <a:pPr marL="0" indent="0">
              <a:buNone/>
            </a:pPr>
            <a:endParaRPr lang="es-PE" sz="24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s-PE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Aproximemos que 180 000 personas utilizaran la aplicación por día por 5 minutos al fin del primer año.</a:t>
            </a:r>
          </a:p>
        </p:txBody>
      </p:sp>
    </p:spTree>
    <p:extLst>
      <p:ext uri="{BB962C8B-B14F-4D97-AF65-F5344CB8AC3E}">
        <p14:creationId xmlns:p14="http://schemas.microsoft.com/office/powerpoint/2010/main" val="33578113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CCA977F-39C5-4DDA-BF81-119DE34BAC31}"/>
              </a:ext>
            </a:extLst>
          </p:cNvPr>
          <p:cNvSpPr/>
          <p:nvPr/>
        </p:nvSpPr>
        <p:spPr>
          <a:xfrm>
            <a:off x="689317" y="2236763"/>
            <a:ext cx="10515600" cy="26447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157C82-63BD-4C32-A69D-9B6418C95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1923" y="640740"/>
            <a:ext cx="8094785" cy="681624"/>
          </a:xfrm>
        </p:spPr>
        <p:txBody>
          <a:bodyPr/>
          <a:lstStyle/>
          <a:p>
            <a:r>
              <a:rPr lang="es-PE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Cálculo de Impresiones </a:t>
            </a:r>
            <a:r>
              <a:rPr lang="es-PE" sz="3200" i="1" dirty="0">
                <a:solidFill>
                  <a:schemeClr val="tx1"/>
                </a:solidFill>
              </a:rPr>
              <a:t>(continuación)</a:t>
            </a:r>
            <a:endParaRPr lang="es-PE" i="1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54F9B-19FE-4648-868B-66ABA2075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0874"/>
            <a:ext cx="10515600" cy="238061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180 000 usuarios x 10 impresiones = 1 800 000 impresiones</a:t>
            </a:r>
          </a:p>
          <a:p>
            <a:pPr marL="0" indent="0">
              <a:buNone/>
            </a:pPr>
            <a:endParaRPr lang="es-PE" sz="28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Para nuestros 250 000 usuarios diarios podríamos tener 1 800 000 posibles impresiones las cuales generaran ganancias.</a:t>
            </a:r>
          </a:p>
          <a:p>
            <a:pPr>
              <a:buFont typeface="Wingdings" panose="05000000000000000000" pitchFamily="2" charset="2"/>
              <a:buChar char="Ø"/>
            </a:pPr>
            <a:endParaRPr lang="es-PE" dirty="0">
              <a:solidFill>
                <a:schemeClr val="tx1"/>
              </a:solidFill>
            </a:endParaRP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3845069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63F4F40-FB96-454B-8EDB-2617FB415718}"/>
              </a:ext>
            </a:extLst>
          </p:cNvPr>
          <p:cNvSpPr/>
          <p:nvPr/>
        </p:nvSpPr>
        <p:spPr>
          <a:xfrm>
            <a:off x="590843" y="1856935"/>
            <a:ext cx="9861452" cy="34747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0DB6D6-333D-4CE4-8456-336E4C796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1924" y="633047"/>
            <a:ext cx="3832274" cy="759656"/>
          </a:xfrm>
        </p:spPr>
        <p:txBody>
          <a:bodyPr/>
          <a:lstStyle/>
          <a:p>
            <a:r>
              <a:rPr lang="es-PE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Cálculo de </a:t>
            </a:r>
            <a:r>
              <a:rPr lang="es-PE" b="1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eCPM</a:t>
            </a:r>
            <a:endParaRPr lang="es-PE" b="1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1DA8985-E8BC-4C98-80B3-A7F37E5C850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50708"/>
                <a:ext cx="10515600" cy="3660775"/>
              </a:xfrm>
            </p:spPr>
            <p:txBody>
              <a:bodyPr/>
              <a:lstStyle/>
              <a:p>
                <a:pPr>
                  <a:buFont typeface="Wingdings" panose="05000000000000000000" pitchFamily="2" charset="2"/>
                  <a:buChar char="Ø"/>
                </a:pPr>
                <a:r>
                  <a:rPr lang="es-PE" sz="2800" b="1" i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eCPM</a:t>
                </a:r>
                <a:r>
                  <a:rPr lang="es-PE" sz="2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es el costo efectivo por millar.</a:t>
                </a:r>
              </a:p>
              <a:p>
                <a:pPr marL="0" indent="0">
                  <a:buNone/>
                </a:pPr>
                <a:endParaRPr lang="es-PE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𝒆𝑪𝑷𝑴</m:t>
                      </m:r>
                      <m:r>
                        <a:rPr lang="en-US" sz="24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𝑮𝒂𝒏𝒂𝒏𝒄𝒊𝒂</m:t>
                          </m:r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𝑻𝒐𝒕𝒂𝒍</m:t>
                          </m:r>
                        </m:num>
                        <m:den>
                          <m:r>
                            <a:rPr lang="en-US" sz="24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𝑰𝒎𝒑𝒓𝒆𝒔𝒊𝒐𝒏𝒆𝒔</m:t>
                          </m:r>
                        </m:den>
                      </m:f>
                      <m:r>
                        <a:rPr lang="en-US" sz="24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sz="24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𝟏𝟎𝟎𝟎</m:t>
                      </m:r>
                    </m:oMath>
                  </m:oMathPara>
                </a14:m>
                <a:endParaRPr lang="es-PE" sz="24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marL="0" indent="0">
                  <a:buNone/>
                </a:pPr>
                <a:endParaRPr lang="es-PE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es-PE" sz="2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Para facilitar nuestros cálculos y no entrar en tanto detalle consideraremos un </a:t>
                </a:r>
                <a:r>
                  <a:rPr lang="es-PE" sz="2800" b="1" i="1" dirty="0" err="1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eCPM</a:t>
                </a:r>
                <a:r>
                  <a:rPr lang="es-PE" sz="2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de $1.75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1DA8985-E8BC-4C98-80B3-A7F37E5C85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50708"/>
                <a:ext cx="10515600" cy="3660775"/>
              </a:xfrm>
              <a:blipFill>
                <a:blip r:embed="rId2"/>
                <a:stretch>
                  <a:fillRect l="-1043" t="-14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562861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EFDE364-590F-4A0C-90AA-81474E01BAA9}"/>
              </a:ext>
            </a:extLst>
          </p:cNvPr>
          <p:cNvSpPr/>
          <p:nvPr/>
        </p:nvSpPr>
        <p:spPr>
          <a:xfrm>
            <a:off x="604911" y="1744394"/>
            <a:ext cx="10515600" cy="36808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F15272-18C6-4F84-9A41-C5BED38DF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612" y="624412"/>
            <a:ext cx="4479388" cy="808331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Tasa de presentación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6971B4B-DADC-4142-AFA1-3B8ADFAAB0D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949975"/>
                <a:ext cx="10515600" cy="3475282"/>
              </a:xfrm>
            </p:spPr>
            <p:txBody>
              <a:bodyPr/>
              <a:lstStyle/>
              <a:p>
                <a:pPr>
                  <a:buFont typeface="Wingdings" panose="05000000000000000000" pitchFamily="2" charset="2"/>
                  <a:buChar char="Ø"/>
                </a:pPr>
                <a:r>
                  <a:rPr lang="es-PE" sz="24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La tasa de presentación de define como el porcentaje aproximado de veces que se mostró el anuncio / las veces que se solicito el anuncio.</a:t>
                </a:r>
              </a:p>
              <a:p>
                <a:endParaRPr lang="es-PE" dirty="0">
                  <a:solidFill>
                    <a:schemeClr val="tx1"/>
                  </a:solidFill>
                </a:endParaRP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𝑇𝑃</m:t>
                      </m:r>
                      <m:r>
                        <a:rPr lang="en-US" sz="28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𝐴𝑛𝑢𝑛𝑐𝑖𝑜𝑛𝑒𝑠</m:t>
                          </m:r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𝑀𝑜𝑠𝑡𝑟𝑎𝑑𝑜𝑠</m:t>
                          </m:r>
                          <m:r>
                            <m:rPr>
                              <m:nor/>
                            </m:rPr>
                            <a:rPr lang="es-PE" sz="2800" dirty="0">
                              <a:solidFill>
                                <a:schemeClr val="tx1"/>
                              </a:solidFill>
                            </a:rPr>
                            <m:t> </m:t>
                          </m:r>
                        </m:num>
                        <m:den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𝐴𝑛𝑢𝑛𝑐𝑖𝑜𝑛𝑒𝑠</m:t>
                          </m:r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8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𝑆𝑜𝑙𝑖</m:t>
                          </m:r>
                          <m:r>
                            <m:rPr>
                              <m:nor/>
                            </m:rPr>
                            <a:rPr lang="en-US" sz="280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citados</m:t>
                          </m:r>
                          <m:r>
                            <m:rPr>
                              <m:nor/>
                            </m:rPr>
                            <a:rPr lang="es-PE" sz="2800" dirty="0">
                              <a:solidFill>
                                <a:schemeClr val="tx1"/>
                              </a:solidFill>
                            </a:rPr>
                            <m:t> </m:t>
                          </m:r>
                        </m:den>
                      </m:f>
                    </m:oMath>
                  </m:oMathPara>
                </a14:m>
                <a:endParaRPr lang="es-PE" sz="2800" dirty="0">
                  <a:solidFill>
                    <a:schemeClr val="tx1"/>
                  </a:solidFill>
                </a:endParaRPr>
              </a:p>
              <a:p>
                <a:pPr marL="0" indent="0" algn="ctr">
                  <a:buNone/>
                </a:pPr>
                <a:endParaRPr lang="es-PE" sz="2800" dirty="0">
                  <a:solidFill>
                    <a:schemeClr val="tx1"/>
                  </a:solidFill>
                </a:endParaRP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es-PE" sz="24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Definamos una tasa de presentación de 94%.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6971B4B-DADC-4142-AFA1-3B8ADFAAB0D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949975"/>
                <a:ext cx="10515600" cy="3475282"/>
              </a:xfrm>
              <a:blipFill>
                <a:blip r:embed="rId2"/>
                <a:stretch>
                  <a:fillRect l="-812" t="-14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476208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574E4A-3969-4D43-BC40-827B179F0864}"/>
              </a:ext>
            </a:extLst>
          </p:cNvPr>
          <p:cNvSpPr/>
          <p:nvPr/>
        </p:nvSpPr>
        <p:spPr>
          <a:xfrm>
            <a:off x="604911" y="2110154"/>
            <a:ext cx="10748889" cy="20398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927D9B-1358-4FAA-9E1A-FC015B2DD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667579"/>
            <a:ext cx="6370320" cy="809529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¿Como le va a la competencia?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D280F-901D-4D19-821B-CB7DC4896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23098"/>
            <a:ext cx="10515600" cy="221180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 el 2018, </a:t>
            </a:r>
            <a:r>
              <a:rPr lang="es-PE" sz="2800" b="1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Waze</a:t>
            </a: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s-PE" sz="2800" b="1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Peru</a:t>
            </a: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reporto tener 1.3 usuarios únicos por mes.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 promedio, los usuarios usan la aplicación 1:38 horas por día.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 el 2017 el numero de “</a:t>
            </a:r>
            <a:r>
              <a:rPr lang="es-PE" sz="2800" b="1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wazeros</a:t>
            </a: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” diarios era de 870 000.</a:t>
            </a:r>
          </a:p>
        </p:txBody>
      </p:sp>
    </p:spTree>
    <p:extLst>
      <p:ext uri="{BB962C8B-B14F-4D97-AF65-F5344CB8AC3E}">
        <p14:creationId xmlns:p14="http://schemas.microsoft.com/office/powerpoint/2010/main" val="30483947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C55DD81-F194-40DE-A265-6CCA2B4C017C}"/>
              </a:ext>
            </a:extLst>
          </p:cNvPr>
          <p:cNvSpPr/>
          <p:nvPr/>
        </p:nvSpPr>
        <p:spPr>
          <a:xfrm>
            <a:off x="1676400" y="2786648"/>
            <a:ext cx="5427785" cy="15180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D32459-24B5-4F5D-8461-6F1FA7A39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2786648"/>
            <a:ext cx="10515600" cy="1284703"/>
          </a:xfrm>
        </p:spPr>
        <p:txBody>
          <a:bodyPr>
            <a:normAutofit fontScale="90000"/>
          </a:bodyPr>
          <a:lstStyle/>
          <a:p>
            <a:r>
              <a:rPr lang="es-PE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Nuestra meta: </a:t>
            </a:r>
            <a:br>
              <a:rPr lang="es-PE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s-PE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250 000 Usuarios por Día.</a:t>
            </a:r>
          </a:p>
        </p:txBody>
      </p:sp>
    </p:spTree>
    <p:extLst>
      <p:ext uri="{BB962C8B-B14F-4D97-AF65-F5344CB8AC3E}">
        <p14:creationId xmlns:p14="http://schemas.microsoft.com/office/powerpoint/2010/main" val="25856608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2F8258-02FC-4AB2-B5A3-C791CC06882E}"/>
              </a:ext>
            </a:extLst>
          </p:cNvPr>
          <p:cNvSpPr/>
          <p:nvPr/>
        </p:nvSpPr>
        <p:spPr>
          <a:xfrm>
            <a:off x="661182" y="2250831"/>
            <a:ext cx="10515600" cy="334811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5B78915-8877-44F0-8FDC-942620F5C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663087"/>
            <a:ext cx="8311662" cy="701479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Calculando nuestras posibles ganancias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C5686E5-4D68-4543-BC8A-4FA8973C496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388333"/>
                <a:ext cx="10515600" cy="4351338"/>
              </a:xfrm>
            </p:spPr>
            <p:txBody>
              <a:bodyPr/>
              <a:lstStyle/>
              <a:p>
                <a:pPr>
                  <a:buFont typeface="Wingdings" panose="05000000000000000000" pitchFamily="2" charset="2"/>
                  <a:buChar char="Ø"/>
                </a:pPr>
                <a:r>
                  <a:rPr lang="es-PE" sz="2800" b="1" dirty="0">
                    <a:solidFill>
                      <a:schemeClr val="tx1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Formula para calcular ganancias:</a:t>
                </a:r>
              </a:p>
              <a:p>
                <a:endParaRPr lang="es-PE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𝐺𝑎𝑛𝑎𝑛𝑐𝑖𝑎𝑠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1800000</m:t>
                              </m:r>
                            </m:num>
                            <m:den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1000</m:t>
                              </m:r>
                            </m:den>
                          </m:f>
                        </m:e>
                      </m:d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×1.75×0.94</m:t>
                      </m:r>
                    </m:oMath>
                  </m:oMathPara>
                </a14:m>
                <a:endParaRPr lang="es-PE" sz="2400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endParaRPr lang="es-PE" sz="2400" dirty="0">
                  <a:solidFill>
                    <a:schemeClr val="tx1"/>
                  </a:solidFill>
                </a:endParaRPr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𝐺𝑎𝑛𝑎𝑛𝑐𝑖𝑎𝑠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=$2961 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𝑝𝑜𝑟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𝑑𝑖𝑎</m:t>
                      </m:r>
                    </m:oMath>
                  </m:oMathPara>
                </a14:m>
                <a:endParaRPr lang="es-PE" sz="2400" dirty="0">
                  <a:solidFill>
                    <a:schemeClr val="tx1"/>
                  </a:solidFill>
                </a:endParaRPr>
              </a:p>
              <a:p>
                <a:pPr marL="0" indent="0" algn="ctr">
                  <a:buNone/>
                </a:pPr>
                <a:endParaRPr lang="es-PE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C5686E5-4D68-4543-BC8A-4FA8973C49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388333"/>
                <a:ext cx="10515600" cy="4351338"/>
              </a:xfrm>
              <a:blipFill>
                <a:blip r:embed="rId2"/>
                <a:stretch>
                  <a:fillRect l="-1043" t="-14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87881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965846-EB33-45D3-B67A-FC5B915D40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11308" y="2108757"/>
            <a:ext cx="3769384" cy="1126283"/>
          </a:xfrm>
        </p:spPr>
        <p:txBody>
          <a:bodyPr/>
          <a:lstStyle/>
          <a:p>
            <a:r>
              <a:rPr lang="es-PE" b="1" dirty="0">
                <a:solidFill>
                  <a:schemeClr val="tx1"/>
                </a:solidFill>
              </a:rPr>
              <a:t>$88 830.00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064E9C8-02A5-455F-8C02-3651D9E830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24979" y="3429000"/>
            <a:ext cx="8915399" cy="1126283"/>
          </a:xfrm>
        </p:spPr>
        <p:txBody>
          <a:bodyPr>
            <a:normAutofit/>
          </a:bodyPr>
          <a:lstStyle/>
          <a:p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Posibles ganancias mensuales llegando a nuestra meta de 250 000 usuarios diarios.</a:t>
            </a:r>
          </a:p>
        </p:txBody>
      </p:sp>
    </p:spTree>
    <p:extLst>
      <p:ext uri="{BB962C8B-B14F-4D97-AF65-F5344CB8AC3E}">
        <p14:creationId xmlns:p14="http://schemas.microsoft.com/office/powerpoint/2010/main" val="683153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FFF8F-A2F6-4277-B291-71BA9C5E3B08}"/>
              </a:ext>
            </a:extLst>
          </p:cNvPr>
          <p:cNvSpPr/>
          <p:nvPr/>
        </p:nvSpPr>
        <p:spPr>
          <a:xfrm>
            <a:off x="1294228" y="1744394"/>
            <a:ext cx="9257615" cy="44313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FBD277-1C5D-4B2C-B2F9-919178822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569516"/>
            <a:ext cx="8911687" cy="754524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Suficiente para pagar la inversión inicial?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6AAB4-E4EB-4B13-93BE-6E29358B6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0156" y="2063262"/>
            <a:ext cx="8915400" cy="3777622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Inversión inicial hasta el fin del primer mes: $25 000</a:t>
            </a:r>
          </a:p>
          <a:p>
            <a:pPr>
              <a:buFont typeface="Wingdings" panose="05000000000000000000" pitchFamily="2" charset="2"/>
              <a:buChar char="Ø"/>
            </a:pPr>
            <a:endParaRPr lang="es-PE" sz="28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 fin del primer año, cumpliendo nuestra meta generamos $85 000 por mes.</a:t>
            </a:r>
          </a:p>
          <a:p>
            <a:pPr>
              <a:buFont typeface="Wingdings" panose="05000000000000000000" pitchFamily="2" charset="2"/>
              <a:buChar char="Ø"/>
            </a:pPr>
            <a:endParaRPr lang="es-PE" sz="28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$ 1 020 000 por año…</a:t>
            </a:r>
          </a:p>
          <a:p>
            <a:pPr>
              <a:buFont typeface="Wingdings" panose="05000000000000000000" pitchFamily="2" charset="2"/>
              <a:buChar char="Ø"/>
            </a:pPr>
            <a:endParaRPr lang="es-PE" sz="28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Suficiente para cubrir la inversión inicial y crecer aun mas!</a:t>
            </a:r>
          </a:p>
          <a:p>
            <a:pPr>
              <a:buFont typeface="Wingdings" panose="05000000000000000000" pitchFamily="2" charset="2"/>
              <a:buChar char="Ø"/>
            </a:pPr>
            <a:endParaRPr lang="es-PE" sz="28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39485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F441E37-4978-4964-8D1A-DE6C75875E24}"/>
              </a:ext>
            </a:extLst>
          </p:cNvPr>
          <p:cNvSpPr/>
          <p:nvPr/>
        </p:nvSpPr>
        <p:spPr>
          <a:xfrm>
            <a:off x="801858" y="1318361"/>
            <a:ext cx="3663678" cy="90705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C9FE19-4CDD-46E9-AED0-B8E42BC914A8}"/>
              </a:ext>
            </a:extLst>
          </p:cNvPr>
          <p:cNvSpPr/>
          <p:nvPr/>
        </p:nvSpPr>
        <p:spPr>
          <a:xfrm>
            <a:off x="801858" y="2367064"/>
            <a:ext cx="3663678" cy="260897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0E5B06-0DC9-4C80-BE33-001E7F81AB1F}"/>
              </a:ext>
            </a:extLst>
          </p:cNvPr>
          <p:cNvSpPr txBox="1"/>
          <p:nvPr/>
        </p:nvSpPr>
        <p:spPr>
          <a:xfrm>
            <a:off x="1164726" y="1318361"/>
            <a:ext cx="295375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PE" sz="28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PROBLEMA </a:t>
            </a:r>
          </a:p>
          <a:p>
            <a:pPr algn="ctr"/>
            <a:r>
              <a:rPr lang="es-PE" sz="28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 RESUELVE</a:t>
            </a:r>
            <a:endParaRPr lang="en-US" sz="2800" b="1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5C5E2F-3E71-4A83-9B4C-D06BF115AD67}"/>
              </a:ext>
            </a:extLst>
          </p:cNvPr>
          <p:cNvSpPr txBox="1"/>
          <p:nvPr/>
        </p:nvSpPr>
        <p:spPr>
          <a:xfrm>
            <a:off x="888631" y="2517913"/>
            <a:ext cx="35059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/>
              <a:t>Nuestra app de alta precisión se encarga de administrar y recomendar la mejor opción de vías alternativas para  evitar el tráfico vehicular en la ciudad.</a:t>
            </a:r>
          </a:p>
          <a:p>
            <a:endParaRPr lang="es-PE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9D4622-BDE5-42CA-A6A5-E6E418ED9C27}"/>
              </a:ext>
            </a:extLst>
          </p:cNvPr>
          <p:cNvSpPr txBox="1"/>
          <p:nvPr/>
        </p:nvSpPr>
        <p:spPr>
          <a:xfrm>
            <a:off x="11531242" y="6488668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SITY</a:t>
            </a:r>
            <a:endParaRPr 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5F6474-33FD-4C02-88DC-53D73CC4729A}"/>
              </a:ext>
            </a:extLst>
          </p:cNvPr>
          <p:cNvSpPr txBox="1"/>
          <p:nvPr/>
        </p:nvSpPr>
        <p:spPr>
          <a:xfrm>
            <a:off x="3855292" y="6119336"/>
            <a:ext cx="4481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https://dominique120.github.io/2051/</a:t>
            </a:r>
            <a:endParaRPr lang="en-US" b="1" dirty="0"/>
          </a:p>
        </p:txBody>
      </p:sp>
      <p:pic>
        <p:nvPicPr>
          <p:cNvPr id="14" name="Content Placeholder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DD0247BA-58DE-48EA-9499-1E7AFFD4C8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701" y="644288"/>
            <a:ext cx="6908790" cy="5103084"/>
          </a:xfrm>
        </p:spPr>
      </p:pic>
    </p:spTree>
    <p:extLst>
      <p:ext uri="{BB962C8B-B14F-4D97-AF65-F5344CB8AC3E}">
        <p14:creationId xmlns:p14="http://schemas.microsoft.com/office/powerpoint/2010/main" val="11081484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3AFBF02-D04C-444E-A777-D535EA2CD1CC}"/>
              </a:ext>
            </a:extLst>
          </p:cNvPr>
          <p:cNvSpPr/>
          <p:nvPr/>
        </p:nvSpPr>
        <p:spPr>
          <a:xfrm>
            <a:off x="1273126" y="2124221"/>
            <a:ext cx="7526215" cy="30526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D5FD4-41FE-411D-B9DC-90449D49C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1923" y="646479"/>
            <a:ext cx="3424311" cy="689952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Ideas a futuro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C6A46-6D7F-4E79-8844-105D267114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1246" y="2275790"/>
            <a:ext cx="10515600" cy="340755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Servicio “premium” sin anuncios.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Expansión a otros municipios.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Otras ciudades posiblemente.</a:t>
            </a:r>
          </a:p>
          <a:p>
            <a:pPr>
              <a:buFont typeface="Wingdings" panose="05000000000000000000" pitchFamily="2" charset="2"/>
              <a:buChar char="Ø"/>
            </a:pPr>
            <a:endParaRPr lang="es-PE" sz="28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s-PE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Expansión global.</a:t>
            </a:r>
          </a:p>
        </p:txBody>
      </p:sp>
    </p:spTree>
    <p:extLst>
      <p:ext uri="{BB962C8B-B14F-4D97-AF65-F5344CB8AC3E}">
        <p14:creationId xmlns:p14="http://schemas.microsoft.com/office/powerpoint/2010/main" val="962881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AA7524B-5ECE-4AAC-B3C2-FE3EC9CD83CA}"/>
              </a:ext>
            </a:extLst>
          </p:cNvPr>
          <p:cNvSpPr/>
          <p:nvPr/>
        </p:nvSpPr>
        <p:spPr>
          <a:xfrm>
            <a:off x="801858" y="1702191"/>
            <a:ext cx="3663678" cy="52322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612359-832D-4795-926A-BDE9B0141C29}"/>
              </a:ext>
            </a:extLst>
          </p:cNvPr>
          <p:cNvSpPr/>
          <p:nvPr/>
        </p:nvSpPr>
        <p:spPr>
          <a:xfrm>
            <a:off x="801858" y="2367064"/>
            <a:ext cx="3663678" cy="260897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E8F941-2FC2-4A53-8FD7-EF6DD9985FFD}"/>
              </a:ext>
            </a:extLst>
          </p:cNvPr>
          <p:cNvSpPr txBox="1"/>
          <p:nvPr/>
        </p:nvSpPr>
        <p:spPr>
          <a:xfrm>
            <a:off x="1867717" y="1692322"/>
            <a:ext cx="15408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MISIÓN</a:t>
            </a:r>
            <a:endParaRPr lang="en-US" sz="2800" b="1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E700DD-7D23-462B-B849-174F1C146B5A}"/>
              </a:ext>
            </a:extLst>
          </p:cNvPr>
          <p:cNvSpPr/>
          <p:nvPr/>
        </p:nvSpPr>
        <p:spPr>
          <a:xfrm>
            <a:off x="996164" y="2422124"/>
            <a:ext cx="32967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¿Por qué existe esta aplicación?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5E7A00-B04A-47C3-9982-8C3FBFAD5CBF}"/>
              </a:ext>
            </a:extLst>
          </p:cNvPr>
          <p:cNvSpPr txBox="1"/>
          <p:nvPr/>
        </p:nvSpPr>
        <p:spPr>
          <a:xfrm>
            <a:off x="888833" y="2998039"/>
            <a:ext cx="34985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/>
              <a:t>Ofrecer una ruta que permita al usuario disfrutar de un viaje  placentero y sin contratiempos.</a:t>
            </a:r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453FBC-5148-4610-B3E1-41886B2BFD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8656" y="1054294"/>
            <a:ext cx="7126901" cy="4749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678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E6AF661-A563-4B0A-82FC-0BD403E3F0C4}"/>
              </a:ext>
            </a:extLst>
          </p:cNvPr>
          <p:cNvSpPr/>
          <p:nvPr/>
        </p:nvSpPr>
        <p:spPr>
          <a:xfrm>
            <a:off x="801858" y="1702191"/>
            <a:ext cx="3663678" cy="52322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E58035D-6B92-4EE7-BA27-FD3C9C26CC43}"/>
              </a:ext>
            </a:extLst>
          </p:cNvPr>
          <p:cNvSpPr/>
          <p:nvPr/>
        </p:nvSpPr>
        <p:spPr>
          <a:xfrm>
            <a:off x="801858" y="2367064"/>
            <a:ext cx="3663678" cy="260897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A boy sitting at a beach&#10;&#10;Description automatically generated">
            <a:extLst>
              <a:ext uri="{FF2B5EF4-FFF2-40B4-BE49-F238E27FC236}">
                <a16:creationId xmlns:a16="http://schemas.microsoft.com/office/drawing/2014/main" id="{4B521742-262E-4B39-A148-E2377C2312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085" y="1449547"/>
            <a:ext cx="7424122" cy="3641406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58B3EC-40AC-4450-81FF-AF0ABA1D08E3}"/>
              </a:ext>
            </a:extLst>
          </p:cNvPr>
          <p:cNvSpPr txBox="1"/>
          <p:nvPr/>
        </p:nvSpPr>
        <p:spPr>
          <a:xfrm>
            <a:off x="1906990" y="1678674"/>
            <a:ext cx="1462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VISIÓN</a:t>
            </a:r>
            <a:endParaRPr lang="en-US" sz="2800" b="1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5D41D1C-81C2-4C90-B60D-A34B1FEAE819}"/>
              </a:ext>
            </a:extLst>
          </p:cNvPr>
          <p:cNvSpPr/>
          <p:nvPr/>
        </p:nvSpPr>
        <p:spPr>
          <a:xfrm>
            <a:off x="1025885" y="2396060"/>
            <a:ext cx="32669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¿Qué queremos para el futuro?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987423-20EE-4955-AEAF-EAF74DBEAD54}"/>
              </a:ext>
            </a:extLst>
          </p:cNvPr>
          <p:cNvSpPr txBox="1"/>
          <p:nvPr/>
        </p:nvSpPr>
        <p:spPr>
          <a:xfrm>
            <a:off x="926753" y="2930562"/>
            <a:ext cx="33660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Garantizar a los ciudadanos que a través de nuestro servicio podrán mejorar su vida diaria y experimentar un viaje sin congestión vehicular. </a:t>
            </a:r>
          </a:p>
        </p:txBody>
      </p:sp>
    </p:spTree>
    <p:extLst>
      <p:ext uri="{BB962C8B-B14F-4D97-AF65-F5344CB8AC3E}">
        <p14:creationId xmlns:p14="http://schemas.microsoft.com/office/powerpoint/2010/main" val="2719071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E6AF661-A563-4B0A-82FC-0BD403E3F0C4}"/>
              </a:ext>
            </a:extLst>
          </p:cNvPr>
          <p:cNvSpPr/>
          <p:nvPr/>
        </p:nvSpPr>
        <p:spPr>
          <a:xfrm>
            <a:off x="774069" y="1408789"/>
            <a:ext cx="3663678" cy="52322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E58035D-6B92-4EE7-BA27-FD3C9C26CC43}"/>
              </a:ext>
            </a:extLst>
          </p:cNvPr>
          <p:cNvSpPr/>
          <p:nvPr/>
        </p:nvSpPr>
        <p:spPr>
          <a:xfrm>
            <a:off x="366179" y="2143931"/>
            <a:ext cx="4551162" cy="397031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58B3EC-40AC-4450-81FF-AF0ABA1D08E3}"/>
              </a:ext>
            </a:extLst>
          </p:cNvPr>
          <p:cNvSpPr txBox="1"/>
          <p:nvPr/>
        </p:nvSpPr>
        <p:spPr>
          <a:xfrm>
            <a:off x="1271248" y="1408789"/>
            <a:ext cx="2669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Público objetivo</a:t>
            </a:r>
            <a:endParaRPr lang="en-US" sz="2800" b="1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987423-20EE-4955-AEAF-EAF74DBEAD54}"/>
              </a:ext>
            </a:extLst>
          </p:cNvPr>
          <p:cNvSpPr txBox="1"/>
          <p:nvPr/>
        </p:nvSpPr>
        <p:spPr>
          <a:xfrm>
            <a:off x="634831" y="2243306"/>
            <a:ext cx="428251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/>
              <a:t>Personas con 18 años a más.</a:t>
            </a:r>
          </a:p>
          <a:p>
            <a:endParaRPr lang="es-PE" b="1" dirty="0"/>
          </a:p>
          <a:p>
            <a:r>
              <a:rPr lang="es-PE" b="1" dirty="0"/>
              <a:t>Que busquen llegar a tiempo a su trabajo o compromisos sin contratiempos.</a:t>
            </a:r>
          </a:p>
          <a:p>
            <a:endParaRPr lang="es-PE" b="1" dirty="0"/>
          </a:p>
          <a:p>
            <a:r>
              <a:rPr lang="es-PE" b="1" dirty="0"/>
              <a:t>Que utilicen automóviles ya sea como herramienta de trabajo o con el fin de movilizarse hacia algún destino.</a:t>
            </a:r>
          </a:p>
          <a:p>
            <a:endParaRPr lang="es-PE" b="1" dirty="0"/>
          </a:p>
          <a:p>
            <a:r>
              <a:rPr lang="es-PE" b="1" dirty="0"/>
              <a:t>Que vivan en el distrito de La Molina y alrededores.</a:t>
            </a:r>
          </a:p>
          <a:p>
            <a:endParaRPr lang="en-US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0F65F64-5A9C-49E7-A718-90685EDFB7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842" y="2243306"/>
            <a:ext cx="6869917" cy="3591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38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3247F44-FF8C-4664-B5D7-BB47930D6794}"/>
              </a:ext>
            </a:extLst>
          </p:cNvPr>
          <p:cNvSpPr/>
          <p:nvPr/>
        </p:nvSpPr>
        <p:spPr>
          <a:xfrm>
            <a:off x="821090" y="1702191"/>
            <a:ext cx="3663678" cy="52322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CEA7B5-3C02-4F85-A282-3AB31AF06666}"/>
              </a:ext>
            </a:extLst>
          </p:cNvPr>
          <p:cNvSpPr/>
          <p:nvPr/>
        </p:nvSpPr>
        <p:spPr>
          <a:xfrm>
            <a:off x="821090" y="2320563"/>
            <a:ext cx="3663678" cy="313340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39138-947B-4130-9FF8-9C9DF09FEA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8249" y="648892"/>
            <a:ext cx="6281873" cy="358087"/>
          </a:xfrm>
        </p:spPr>
        <p:txBody>
          <a:bodyPr>
            <a:normAutofit lnSpcReduction="10000"/>
          </a:bodyPr>
          <a:lstStyle/>
          <a:p>
            <a:r>
              <a:rPr lang="es-PE" b="1" dirty="0">
                <a:solidFill>
                  <a:schemeClr val="tx1"/>
                </a:solidFill>
              </a:rPr>
              <a:t>Antes: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394C27-0CFA-4181-AA05-F598BE5B7E9C}"/>
              </a:ext>
            </a:extLst>
          </p:cNvPr>
          <p:cNvSpPr txBox="1"/>
          <p:nvPr/>
        </p:nvSpPr>
        <p:spPr>
          <a:xfrm>
            <a:off x="935952" y="1678673"/>
            <a:ext cx="34339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¿CÓMO LO HACE?</a:t>
            </a:r>
            <a:endParaRPr lang="en-US" sz="2800" b="1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A49778-6013-49D0-95BF-A8E7E75075C3}"/>
              </a:ext>
            </a:extLst>
          </p:cNvPr>
          <p:cNvSpPr txBox="1"/>
          <p:nvPr/>
        </p:nvSpPr>
        <p:spPr>
          <a:xfrm>
            <a:off x="912609" y="2320563"/>
            <a:ext cx="34863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/>
              <a:t>Utilizando un algoritmo de alta tecnología el aplicativo recibe información de transito cada 2 segundos de la nube y recibe las instrucciones para optimizar y balancear el transito en la ciudad, así logrando que la congestión no este en un solo punto, si no distribuida.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D4B50E-22B0-4E98-8412-B7F73DE20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8249" y="1045067"/>
            <a:ext cx="7328993" cy="23136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2455A5-5959-433D-8FBE-3F64BB925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5968" y="4044215"/>
            <a:ext cx="7073553" cy="2164893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922DFFD-898A-433C-BF4E-86BF133BBDD9}"/>
              </a:ext>
            </a:extLst>
          </p:cNvPr>
          <p:cNvSpPr txBox="1">
            <a:spLocks/>
          </p:cNvSpPr>
          <p:nvPr/>
        </p:nvSpPr>
        <p:spPr>
          <a:xfrm>
            <a:off x="4698249" y="3698517"/>
            <a:ext cx="6281873" cy="3580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s-PE" b="1" dirty="0"/>
              <a:t>Después</a:t>
            </a:r>
            <a:r>
              <a:rPr lang="es-PE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257952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D6C6AC3-A99F-48A4-9DF7-03A47D05D449}"/>
              </a:ext>
            </a:extLst>
          </p:cNvPr>
          <p:cNvSpPr/>
          <p:nvPr/>
        </p:nvSpPr>
        <p:spPr>
          <a:xfrm>
            <a:off x="638535" y="1858080"/>
            <a:ext cx="3990323" cy="43356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3BBA14-CB0B-49C5-A2B7-DD9BD199E80B}"/>
              </a:ext>
            </a:extLst>
          </p:cNvPr>
          <p:cNvSpPr/>
          <p:nvPr/>
        </p:nvSpPr>
        <p:spPr>
          <a:xfrm>
            <a:off x="801858" y="2367064"/>
            <a:ext cx="3663678" cy="260897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DAB1680-A17C-48FD-A354-4190E69072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701" y="644288"/>
            <a:ext cx="6908790" cy="51030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582552D-AD8E-4168-A005-01A7D29D27CA}"/>
              </a:ext>
            </a:extLst>
          </p:cNvPr>
          <p:cNvSpPr txBox="1"/>
          <p:nvPr/>
        </p:nvSpPr>
        <p:spPr>
          <a:xfrm>
            <a:off x="646443" y="1848625"/>
            <a:ext cx="39903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4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NUEVO EN LA VERSIÓN 4</a:t>
            </a:r>
            <a:endParaRPr lang="en-US" sz="2400" b="1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208872-CDDB-406C-B89E-143AA210B4EF}"/>
              </a:ext>
            </a:extLst>
          </p:cNvPr>
          <p:cNvSpPr txBox="1"/>
          <p:nvPr/>
        </p:nvSpPr>
        <p:spPr>
          <a:xfrm>
            <a:off x="888631" y="2517913"/>
            <a:ext cx="35059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/>
              <a:t>En la versión 4 se agregó el uso del GPS para que el usuario pueda ubicarse mas fácilmente y que la aplicación lo siga mientras navega por las pistas de la ciudad.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69895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E199F0-9337-4723-9716-8B7ED6A189FF}"/>
              </a:ext>
            </a:extLst>
          </p:cNvPr>
          <p:cNvSpPr txBox="1"/>
          <p:nvPr/>
        </p:nvSpPr>
        <p:spPr>
          <a:xfrm>
            <a:off x="11531242" y="6488668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b="1" dirty="0"/>
              <a:t>SITY</a:t>
            </a:r>
            <a:endParaRPr lang="en-US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8C884D4-2CCC-42BF-9DE6-CC757B9404D5}"/>
              </a:ext>
            </a:extLst>
          </p:cNvPr>
          <p:cNvSpPr/>
          <p:nvPr/>
        </p:nvSpPr>
        <p:spPr>
          <a:xfrm>
            <a:off x="0" y="0"/>
            <a:ext cx="12192000" cy="648866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971E81-1E80-4D1E-B4D9-B78E0FB8814A}"/>
              </a:ext>
            </a:extLst>
          </p:cNvPr>
          <p:cNvSpPr/>
          <p:nvPr/>
        </p:nvSpPr>
        <p:spPr>
          <a:xfrm>
            <a:off x="0" y="0"/>
            <a:ext cx="1219200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b="1" dirty="0"/>
              <a:t>ANÁLISIS Y GENERACIÓN DE MODELOS DE NEGOCIOS </a:t>
            </a:r>
            <a:endParaRPr lang="en-US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E85476-6458-41CB-98C5-FD11A6961BD4}"/>
              </a:ext>
            </a:extLst>
          </p:cNvPr>
          <p:cNvSpPr/>
          <p:nvPr/>
        </p:nvSpPr>
        <p:spPr>
          <a:xfrm>
            <a:off x="0" y="543339"/>
            <a:ext cx="2713383" cy="420093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3F4CDE-ADFF-4CA5-A29F-BFA1B425DA04}"/>
              </a:ext>
            </a:extLst>
          </p:cNvPr>
          <p:cNvSpPr/>
          <p:nvPr/>
        </p:nvSpPr>
        <p:spPr>
          <a:xfrm>
            <a:off x="2842593" y="543339"/>
            <a:ext cx="1861930" cy="197457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6A8215-59F4-4BBF-8FD0-73D02C7FE5F7}"/>
              </a:ext>
            </a:extLst>
          </p:cNvPr>
          <p:cNvSpPr/>
          <p:nvPr/>
        </p:nvSpPr>
        <p:spPr>
          <a:xfrm>
            <a:off x="2842592" y="2650434"/>
            <a:ext cx="1861930" cy="209384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5B4C3E-A783-4CF2-8F25-296C02C07B03}"/>
              </a:ext>
            </a:extLst>
          </p:cNvPr>
          <p:cNvSpPr/>
          <p:nvPr/>
        </p:nvSpPr>
        <p:spPr>
          <a:xfrm>
            <a:off x="7487477" y="543339"/>
            <a:ext cx="1861930" cy="197457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8AD5CB-5092-47B6-8105-7AE6810152D5}"/>
              </a:ext>
            </a:extLst>
          </p:cNvPr>
          <p:cNvSpPr/>
          <p:nvPr/>
        </p:nvSpPr>
        <p:spPr>
          <a:xfrm>
            <a:off x="7487477" y="2657060"/>
            <a:ext cx="1861930" cy="209384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E886F93-2C15-4A48-B79B-F6C4CA12C475}"/>
              </a:ext>
            </a:extLst>
          </p:cNvPr>
          <p:cNvSpPr/>
          <p:nvPr/>
        </p:nvSpPr>
        <p:spPr>
          <a:xfrm>
            <a:off x="0" y="4876799"/>
            <a:ext cx="6009862" cy="161186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C60D4E-CB64-4643-BDAE-B372F1D42C3B}"/>
              </a:ext>
            </a:extLst>
          </p:cNvPr>
          <p:cNvSpPr/>
          <p:nvPr/>
        </p:nvSpPr>
        <p:spPr>
          <a:xfrm>
            <a:off x="6139067" y="4876799"/>
            <a:ext cx="6052933" cy="161186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90A9131-58B8-41A5-863E-D11C076683E8}"/>
              </a:ext>
            </a:extLst>
          </p:cNvPr>
          <p:cNvSpPr txBox="1"/>
          <p:nvPr/>
        </p:nvSpPr>
        <p:spPr>
          <a:xfrm>
            <a:off x="286578" y="583527"/>
            <a:ext cx="2277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>
                <a:solidFill>
                  <a:schemeClr val="accent6">
                    <a:lumMod val="50000"/>
                  </a:schemeClr>
                </a:solidFill>
              </a:rPr>
              <a:t>PARTNERS CLAVE</a:t>
            </a:r>
            <a:endParaRPr 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B8FEFD-9B57-4955-83F8-F980CCF7CD62}"/>
              </a:ext>
            </a:extLst>
          </p:cNvPr>
          <p:cNvSpPr txBox="1"/>
          <p:nvPr/>
        </p:nvSpPr>
        <p:spPr>
          <a:xfrm>
            <a:off x="2842591" y="629693"/>
            <a:ext cx="19480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>
                <a:solidFill>
                  <a:schemeClr val="accent6">
                    <a:lumMod val="50000"/>
                  </a:schemeClr>
                </a:solidFill>
              </a:rPr>
              <a:t>ACTIVIDADES CLAVE</a:t>
            </a:r>
            <a:endParaRPr lang="en-US" sz="12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EB99F90-15CF-4F70-84A0-913436969CB3}"/>
              </a:ext>
            </a:extLst>
          </p:cNvPr>
          <p:cNvSpPr/>
          <p:nvPr/>
        </p:nvSpPr>
        <p:spPr>
          <a:xfrm>
            <a:off x="9478617" y="543338"/>
            <a:ext cx="2713383" cy="420093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4469E52-DA09-42F8-89F6-10CB189EAB2C}"/>
              </a:ext>
            </a:extLst>
          </p:cNvPr>
          <p:cNvSpPr/>
          <p:nvPr/>
        </p:nvSpPr>
        <p:spPr>
          <a:xfrm>
            <a:off x="4790662" y="543338"/>
            <a:ext cx="2610675" cy="420093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90D3E2-F385-4E6D-A7BF-DE4674DD137F}"/>
              </a:ext>
            </a:extLst>
          </p:cNvPr>
          <p:cNvSpPr txBox="1"/>
          <p:nvPr/>
        </p:nvSpPr>
        <p:spPr>
          <a:xfrm>
            <a:off x="3046344" y="2703444"/>
            <a:ext cx="1524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100" b="1" dirty="0">
                <a:solidFill>
                  <a:schemeClr val="accent6">
                    <a:lumMod val="50000"/>
                  </a:schemeClr>
                </a:solidFill>
              </a:rPr>
              <a:t>RECURSOS CLAVE</a:t>
            </a:r>
            <a:endParaRPr lang="en-US" sz="11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8D37FDC-C86C-4785-B7A4-D8C9E418325C}"/>
              </a:ext>
            </a:extLst>
          </p:cNvPr>
          <p:cNvSpPr txBox="1"/>
          <p:nvPr/>
        </p:nvSpPr>
        <p:spPr>
          <a:xfrm>
            <a:off x="5112025" y="629693"/>
            <a:ext cx="2054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>
                <a:solidFill>
                  <a:schemeClr val="accent6">
                    <a:lumMod val="50000"/>
                  </a:schemeClr>
                </a:solidFill>
              </a:rPr>
              <a:t>PROPUESTA DE VALOR</a:t>
            </a:r>
            <a:endParaRPr lang="en-US" sz="12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F2D86F-A65B-4343-9153-F38257EDD15F}"/>
              </a:ext>
            </a:extLst>
          </p:cNvPr>
          <p:cNvSpPr txBox="1"/>
          <p:nvPr/>
        </p:nvSpPr>
        <p:spPr>
          <a:xfrm>
            <a:off x="7444060" y="583527"/>
            <a:ext cx="192011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100" b="1" dirty="0">
                <a:solidFill>
                  <a:schemeClr val="accent6">
                    <a:lumMod val="50000"/>
                  </a:schemeClr>
                </a:solidFill>
              </a:rPr>
              <a:t>RELACION CON LOS CLIENTES</a:t>
            </a:r>
            <a:endParaRPr lang="en-US" sz="11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49A37AF-7100-44CF-A1B0-2EE1551E08F5}"/>
              </a:ext>
            </a:extLst>
          </p:cNvPr>
          <p:cNvSpPr txBox="1"/>
          <p:nvPr/>
        </p:nvSpPr>
        <p:spPr>
          <a:xfrm>
            <a:off x="9713843" y="542904"/>
            <a:ext cx="20938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600" b="1" dirty="0">
                <a:solidFill>
                  <a:schemeClr val="accent6">
                    <a:lumMod val="50000"/>
                  </a:schemeClr>
                </a:solidFill>
              </a:rPr>
              <a:t>SEGMENTOS DE CLIENTES</a:t>
            </a:r>
            <a:endParaRPr lang="en-US" sz="16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5783D-DA12-4232-BC74-914566E6F75E}"/>
              </a:ext>
            </a:extLst>
          </p:cNvPr>
          <p:cNvSpPr txBox="1"/>
          <p:nvPr/>
        </p:nvSpPr>
        <p:spPr>
          <a:xfrm>
            <a:off x="7593494" y="2642091"/>
            <a:ext cx="1552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200" b="1" dirty="0">
                <a:solidFill>
                  <a:schemeClr val="accent6">
                    <a:lumMod val="50000"/>
                  </a:schemeClr>
                </a:solidFill>
              </a:rPr>
              <a:t>CANALES DE DISTRIBUCIÓN</a:t>
            </a:r>
            <a:endParaRPr lang="en-US" sz="12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D7E2D8-2E15-4D28-A1A7-529AA9D83553}"/>
              </a:ext>
            </a:extLst>
          </p:cNvPr>
          <p:cNvSpPr txBox="1"/>
          <p:nvPr/>
        </p:nvSpPr>
        <p:spPr>
          <a:xfrm>
            <a:off x="1378226" y="4863546"/>
            <a:ext cx="29287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600" b="1" dirty="0">
                <a:solidFill>
                  <a:schemeClr val="accent6">
                    <a:lumMod val="50000"/>
                  </a:schemeClr>
                </a:solidFill>
              </a:rPr>
              <a:t>ESTRUCTURA DE COSTES</a:t>
            </a:r>
            <a:endParaRPr lang="en-US" sz="16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D59AB4A-0807-4DD3-BD1F-86172276ECEE}"/>
              </a:ext>
            </a:extLst>
          </p:cNvPr>
          <p:cNvSpPr txBox="1"/>
          <p:nvPr/>
        </p:nvSpPr>
        <p:spPr>
          <a:xfrm>
            <a:off x="8219659" y="4863546"/>
            <a:ext cx="25179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600" b="1" dirty="0">
                <a:solidFill>
                  <a:schemeClr val="accent6">
                    <a:lumMod val="50000"/>
                  </a:schemeClr>
                </a:solidFill>
              </a:rPr>
              <a:t>FLUJO DE INGRESOS</a:t>
            </a:r>
            <a:endParaRPr lang="en-US" sz="16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32AB0C5-8679-4249-ABBA-A9D626B63DD0}"/>
              </a:ext>
            </a:extLst>
          </p:cNvPr>
          <p:cNvSpPr txBox="1"/>
          <p:nvPr/>
        </p:nvSpPr>
        <p:spPr>
          <a:xfrm>
            <a:off x="4888397" y="944018"/>
            <a:ext cx="2411894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600" b="1" dirty="0"/>
              <a:t>Administrar y gestionar una mejor ruta de viaje que sea capaz de brindar al usuario una mejor experiencia en cuanto a rapidez y comodidad para llegar a su destino.</a:t>
            </a:r>
          </a:p>
          <a:p>
            <a:endParaRPr lang="es-PE" sz="1600" b="1" dirty="0"/>
          </a:p>
          <a:p>
            <a:r>
              <a:rPr lang="es-PE" sz="1600" b="1" dirty="0"/>
              <a:t>Balancear el trafico de la ciudad para reducir la congestión.</a:t>
            </a:r>
            <a:endParaRPr lang="en-US" sz="160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F8195B4-7216-4920-9EA6-47FA1B9DD078}"/>
              </a:ext>
            </a:extLst>
          </p:cNvPr>
          <p:cNvSpPr txBox="1"/>
          <p:nvPr/>
        </p:nvSpPr>
        <p:spPr>
          <a:xfrm>
            <a:off x="9594574" y="1127679"/>
            <a:ext cx="246324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500" b="1" dirty="0"/>
              <a:t>Personas que utilizan automóviles como herramienta de trabajo y desean llegar rápido a sus destinos.</a:t>
            </a:r>
          </a:p>
          <a:p>
            <a:endParaRPr lang="es-PE" dirty="0"/>
          </a:p>
          <a:p>
            <a:r>
              <a:rPr lang="es-PE" sz="1500" b="1" dirty="0"/>
              <a:t>Personas que utilizan su automóvil como medio de transporte para llegar rápido al trabajo o algún lugar de interés y que no quieren perder tiempo en el tráfico.</a:t>
            </a:r>
            <a:endParaRPr lang="en-US" sz="15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B385F28-551B-41B7-A390-095682825FEE}"/>
              </a:ext>
            </a:extLst>
          </p:cNvPr>
          <p:cNvSpPr txBox="1"/>
          <p:nvPr/>
        </p:nvSpPr>
        <p:spPr>
          <a:xfrm>
            <a:off x="7530547" y="3007558"/>
            <a:ext cx="175094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100" b="1" dirty="0"/>
              <a:t>Canales directos (Playstore / Appstore)</a:t>
            </a:r>
          </a:p>
          <a:p>
            <a:endParaRPr lang="es-PE" sz="1100" b="1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Posicionamiento SEO.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Publicidad SEM.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Redes Sociales.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Social Ads.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Estrategia de contenidos.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7F5F90-1114-4BD1-A12E-30B12FE11923}"/>
              </a:ext>
            </a:extLst>
          </p:cNvPr>
          <p:cNvSpPr txBox="1"/>
          <p:nvPr/>
        </p:nvSpPr>
        <p:spPr>
          <a:xfrm>
            <a:off x="7593494" y="952059"/>
            <a:ext cx="163498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400" b="1" dirty="0"/>
              <a:t>Personal (vía telefónica)</a:t>
            </a:r>
          </a:p>
          <a:p>
            <a:r>
              <a:rPr lang="es-PE" sz="1400" b="1" dirty="0"/>
              <a:t>A distancia.</a:t>
            </a:r>
          </a:p>
          <a:p>
            <a:r>
              <a:rPr lang="es-PE" sz="1400" b="1" dirty="0"/>
              <a:t>Automatizada</a:t>
            </a:r>
          </a:p>
          <a:p>
            <a:r>
              <a:rPr lang="es-PE" sz="1400" b="1" dirty="0"/>
              <a:t>Co-Creación</a:t>
            </a:r>
            <a:endParaRPr lang="en-US" sz="140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F1F55E9-BC39-49CD-BDE8-5C243CA90292}"/>
              </a:ext>
            </a:extLst>
          </p:cNvPr>
          <p:cNvSpPr txBox="1"/>
          <p:nvPr/>
        </p:nvSpPr>
        <p:spPr>
          <a:xfrm>
            <a:off x="96907" y="5266159"/>
            <a:ext cx="58160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600" b="1" dirty="0"/>
              <a:t>Mantenimiento de Aplicativos.</a:t>
            </a:r>
          </a:p>
          <a:p>
            <a:r>
              <a:rPr lang="es-PE" sz="1600" b="1" dirty="0"/>
              <a:t>Salario de empleados.</a:t>
            </a:r>
          </a:p>
          <a:p>
            <a:r>
              <a:rPr lang="es-PE" sz="1600" b="1" dirty="0"/>
              <a:t>Costo de servidores y dominios.</a:t>
            </a:r>
          </a:p>
          <a:p>
            <a:r>
              <a:rPr lang="es-PE" sz="1600" b="1" dirty="0"/>
              <a:t>Servicio técnico.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F7E7A74-5CDF-4063-A230-6465903CB2E1}"/>
              </a:ext>
            </a:extLst>
          </p:cNvPr>
          <p:cNvSpPr txBox="1"/>
          <p:nvPr/>
        </p:nvSpPr>
        <p:spPr>
          <a:xfrm>
            <a:off x="6290642" y="5245486"/>
            <a:ext cx="57497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600" b="1" dirty="0"/>
              <a:t>Subvención por parte de los municipios para el desarrollo tecnológico.</a:t>
            </a:r>
          </a:p>
          <a:p>
            <a:r>
              <a:rPr lang="es-PE" sz="1600" b="1" dirty="0"/>
              <a:t>Se lograría </a:t>
            </a:r>
            <a:r>
              <a:rPr lang="es-ES" sz="1600" b="1" dirty="0"/>
              <a:t>gracias a la inserción estratégica de anuncios publicitarios en las aplicaciones móviles.</a:t>
            </a:r>
            <a:endParaRPr lang="en-US" sz="160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43A2DE8-BB31-4C74-AEB4-7C2331CCD6A0}"/>
              </a:ext>
            </a:extLst>
          </p:cNvPr>
          <p:cNvSpPr txBox="1"/>
          <p:nvPr/>
        </p:nvSpPr>
        <p:spPr>
          <a:xfrm>
            <a:off x="2878208" y="2932220"/>
            <a:ext cx="1741829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400" b="1" dirty="0"/>
              <a:t>Humanos </a:t>
            </a:r>
            <a:r>
              <a:rPr lang="es-PE" sz="1000" b="1" dirty="0"/>
              <a:t>(Desarrolladores y gestores)</a:t>
            </a:r>
          </a:p>
          <a:p>
            <a:r>
              <a:rPr lang="es-PE" sz="1400" b="1" dirty="0"/>
              <a:t>Físicos </a:t>
            </a:r>
            <a:r>
              <a:rPr lang="es-PE" sz="1000" b="1" dirty="0"/>
              <a:t>(Recursos Tecnológicos)</a:t>
            </a:r>
          </a:p>
          <a:p>
            <a:r>
              <a:rPr lang="es-PE" sz="1400" b="1" dirty="0"/>
              <a:t>Intelectuales </a:t>
            </a:r>
            <a:r>
              <a:rPr lang="es-PE" sz="1000" b="1" dirty="0"/>
              <a:t>(Patentes, Software)</a:t>
            </a:r>
          </a:p>
          <a:p>
            <a:r>
              <a:rPr lang="es-PE" sz="1400" b="1" dirty="0"/>
              <a:t>Económicos </a:t>
            </a:r>
            <a:r>
              <a:rPr lang="es-PE" sz="1000" b="1" dirty="0"/>
              <a:t>(Recursos Financieros)</a:t>
            </a:r>
            <a:endParaRPr lang="en-US" sz="100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8AC7845-F10D-4D5D-B262-01FB3021419F}"/>
              </a:ext>
            </a:extLst>
          </p:cNvPr>
          <p:cNvSpPr txBox="1"/>
          <p:nvPr/>
        </p:nvSpPr>
        <p:spPr>
          <a:xfrm>
            <a:off x="2948609" y="1021255"/>
            <a:ext cx="16714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400" b="1" dirty="0"/>
              <a:t>Desarrollo de Software.</a:t>
            </a:r>
          </a:p>
          <a:p>
            <a:endParaRPr lang="en-US" sz="1400" b="1" dirty="0"/>
          </a:p>
          <a:p>
            <a:r>
              <a:rPr lang="en-US" sz="1400" b="1" dirty="0"/>
              <a:t>Producción.</a:t>
            </a:r>
          </a:p>
          <a:p>
            <a:r>
              <a:rPr lang="en-US" sz="1400" b="1" dirty="0"/>
              <a:t>Venta.</a:t>
            </a:r>
          </a:p>
          <a:p>
            <a:r>
              <a:rPr lang="en-US" sz="1400" b="1" dirty="0"/>
              <a:t>Soporte.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EE40D87-82C0-4D69-8367-0815A276DAD6}"/>
              </a:ext>
            </a:extLst>
          </p:cNvPr>
          <p:cNvSpPr txBox="1"/>
          <p:nvPr/>
        </p:nvSpPr>
        <p:spPr>
          <a:xfrm>
            <a:off x="96908" y="1021255"/>
            <a:ext cx="25535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/>
              <a:t>Municipalidad de La Molina</a:t>
            </a:r>
          </a:p>
          <a:p>
            <a:endParaRPr lang="es-PE" b="1" dirty="0"/>
          </a:p>
          <a:p>
            <a:r>
              <a:rPr lang="es-PE" b="1" dirty="0"/>
              <a:t>Municipalidad de Lima</a:t>
            </a:r>
          </a:p>
          <a:p>
            <a:endParaRPr lang="es-PE" b="1" dirty="0"/>
          </a:p>
          <a:p>
            <a:r>
              <a:rPr lang="es-PE" b="1" dirty="0"/>
              <a:t>Asociación de transportistas </a:t>
            </a:r>
            <a:endParaRPr lang="en-US" b="1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31234F6-FE00-49F6-8EB7-E4A2B6D634B8}"/>
              </a:ext>
            </a:extLst>
          </p:cNvPr>
          <p:cNvSpPr/>
          <p:nvPr/>
        </p:nvSpPr>
        <p:spPr>
          <a:xfrm>
            <a:off x="5112025" y="4267000"/>
            <a:ext cx="388769" cy="3887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1</a:t>
            </a:r>
            <a:endParaRPr lang="en-US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69CBBAE-F595-4F5C-AF06-05ED146EC4C2}"/>
              </a:ext>
            </a:extLst>
          </p:cNvPr>
          <p:cNvSpPr/>
          <p:nvPr/>
        </p:nvSpPr>
        <p:spPr>
          <a:xfrm>
            <a:off x="11720092" y="738909"/>
            <a:ext cx="388769" cy="3887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2</a:t>
            </a:r>
            <a:endParaRPr lang="en-US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5A26CB9-BBA1-4B30-AE70-6B5456440B9E}"/>
              </a:ext>
            </a:extLst>
          </p:cNvPr>
          <p:cNvSpPr/>
          <p:nvPr/>
        </p:nvSpPr>
        <p:spPr>
          <a:xfrm>
            <a:off x="8892722" y="4289252"/>
            <a:ext cx="388769" cy="3887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3</a:t>
            </a:r>
            <a:endParaRPr lang="en-US" dirty="0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4935E388-EEDF-4DD4-996F-6B33F360D018}"/>
              </a:ext>
            </a:extLst>
          </p:cNvPr>
          <p:cNvSpPr/>
          <p:nvPr/>
        </p:nvSpPr>
        <p:spPr>
          <a:xfrm>
            <a:off x="8906803" y="2060654"/>
            <a:ext cx="388769" cy="3887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4</a:t>
            </a:r>
            <a:endParaRPr lang="en-US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FBE2479-FDAF-453B-A0C9-EA26AB5497DC}"/>
              </a:ext>
            </a:extLst>
          </p:cNvPr>
          <p:cNvSpPr/>
          <p:nvPr/>
        </p:nvSpPr>
        <p:spPr>
          <a:xfrm>
            <a:off x="11727445" y="6038458"/>
            <a:ext cx="388769" cy="3887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5</a:t>
            </a:r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4A2836F-96F3-4D53-8EF8-633126C99628}"/>
              </a:ext>
            </a:extLst>
          </p:cNvPr>
          <p:cNvSpPr/>
          <p:nvPr/>
        </p:nvSpPr>
        <p:spPr>
          <a:xfrm>
            <a:off x="4272683" y="2974501"/>
            <a:ext cx="388769" cy="3887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6</a:t>
            </a:r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C0D998E-F6A3-4027-AF5A-17BB74BE9B9C}"/>
              </a:ext>
            </a:extLst>
          </p:cNvPr>
          <p:cNvSpPr/>
          <p:nvPr/>
        </p:nvSpPr>
        <p:spPr>
          <a:xfrm>
            <a:off x="4243953" y="2046140"/>
            <a:ext cx="388769" cy="3887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7</a:t>
            </a:r>
            <a:endParaRPr lang="en-US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F1FA072E-74E2-4679-8498-F8CD694E4C0B}"/>
              </a:ext>
            </a:extLst>
          </p:cNvPr>
          <p:cNvSpPr/>
          <p:nvPr/>
        </p:nvSpPr>
        <p:spPr>
          <a:xfrm>
            <a:off x="2251985" y="4273766"/>
            <a:ext cx="388769" cy="3887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8</a:t>
            </a:r>
            <a:endParaRPr lang="en-US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C0ED380C-0CF4-49C5-8016-0CB751AE8916}"/>
              </a:ext>
            </a:extLst>
          </p:cNvPr>
          <p:cNvSpPr/>
          <p:nvPr/>
        </p:nvSpPr>
        <p:spPr>
          <a:xfrm>
            <a:off x="5562078" y="6018667"/>
            <a:ext cx="388769" cy="3887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9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C4EA06-C4C2-45D6-9A42-E8CF80759F77}"/>
              </a:ext>
            </a:extLst>
          </p:cNvPr>
          <p:cNvSpPr txBox="1"/>
          <p:nvPr/>
        </p:nvSpPr>
        <p:spPr>
          <a:xfrm>
            <a:off x="10936973" y="112131"/>
            <a:ext cx="1235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i="1" dirty="0">
                <a:solidFill>
                  <a:schemeClr val="bg1"/>
                </a:solidFill>
              </a:rPr>
              <a:t>CANVAS</a:t>
            </a:r>
            <a:endParaRPr lang="en-US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424244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622</TotalTime>
  <Words>1264</Words>
  <Application>Microsoft Office PowerPoint</Application>
  <PresentationFormat>Widescreen</PresentationFormat>
  <Paragraphs>215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Arial</vt:lpstr>
      <vt:lpstr>Calibri</vt:lpstr>
      <vt:lpstr>Cambria Math</vt:lpstr>
      <vt:lpstr>Century Gothic</vt:lpstr>
      <vt:lpstr>Times New Roman</vt:lpstr>
      <vt:lpstr>Wingdings</vt:lpstr>
      <vt:lpstr>Wingdings 3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Análisis Monetario</vt:lpstr>
      <vt:lpstr>PowerPoint Presentation</vt:lpstr>
      <vt:lpstr>Costos Fase 1: Desarrollo y Pruebas</vt:lpstr>
      <vt:lpstr>Costos Fase 2: Adopción por las masas</vt:lpstr>
      <vt:lpstr>Detalles de costos 1.1: Desarrollo</vt:lpstr>
      <vt:lpstr>Detalles de Costos 1.2: Soporte</vt:lpstr>
      <vt:lpstr>Detalles de Costos 2.1: Adopción Masiva</vt:lpstr>
      <vt:lpstr>Costos Totales (hasta el fin del primer mes)</vt:lpstr>
      <vt:lpstr>Ganancias</vt:lpstr>
      <vt:lpstr>Ganancias utilizando anuncios</vt:lpstr>
      <vt:lpstr>Teoría: Como calcular ganancias con anuncios</vt:lpstr>
      <vt:lpstr>Cálculo de impresiones:</vt:lpstr>
      <vt:lpstr>Cálculo de Impresiones (continuación)</vt:lpstr>
      <vt:lpstr>Cálculo de eCPM</vt:lpstr>
      <vt:lpstr>Tasa de presentación</vt:lpstr>
      <vt:lpstr>¿Como le va a la competencia?</vt:lpstr>
      <vt:lpstr>Nuestra meta:  250 000 Usuarios por Día.</vt:lpstr>
      <vt:lpstr>Calculando nuestras posibles ganancias </vt:lpstr>
      <vt:lpstr>$88 830.00</vt:lpstr>
      <vt:lpstr>Suficiente para pagar la inversión inicial?</vt:lpstr>
      <vt:lpstr>Ideas a futuro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Dominique Verellen</dc:creator>
  <cp:lastModifiedBy>Dominique Verellen</cp:lastModifiedBy>
  <cp:revision>84</cp:revision>
  <dcterms:modified xsi:type="dcterms:W3CDTF">2019-12-09T02:39:15Z</dcterms:modified>
</cp:coreProperties>
</file>